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
      <p:font typeface="Poppi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DAD0042-3738-4AEB-9AF3-DA6CD34D3ACC}">
  <a:tblStyle styleId="{6DAD0042-3738-4AEB-9AF3-DA6CD34D3A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37" Type="http://schemas.openxmlformats.org/officeDocument/2006/relationships/font" Target="fonts/Poppins-bold.fntdata"/><Relationship Id="rId14" Type="http://schemas.openxmlformats.org/officeDocument/2006/relationships/slide" Target="slides/slide8.xml"/><Relationship Id="rId36" Type="http://schemas.openxmlformats.org/officeDocument/2006/relationships/font" Target="fonts/Poppins-regular.fntdata"/><Relationship Id="rId17" Type="http://schemas.openxmlformats.org/officeDocument/2006/relationships/slide" Target="slides/slide11.xml"/><Relationship Id="rId39" Type="http://schemas.openxmlformats.org/officeDocument/2006/relationships/font" Target="fonts/Poppins-boldItalic.fntdata"/><Relationship Id="rId16" Type="http://schemas.openxmlformats.org/officeDocument/2006/relationships/slide" Target="slides/slide10.xml"/><Relationship Id="rId38" Type="http://schemas.openxmlformats.org/officeDocument/2006/relationships/font" Target="fonts/Poppi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70040e14b_1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70040e14b_1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70040e14b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70040e14b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70040e14b_1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70040e14b_1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70040e14b_1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70040e14b_1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70040e14b_1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70040e14b_1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b1595d86b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b1595d86b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70040e14b_1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70040e14b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70040e14b_1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70040e14b_1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b1595d86b_1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b1595d86b_1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b1595d86b_1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b1595d86b_1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70040e14b_1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70040e14b_1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0040e14b_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70040e14b_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273725" y="472500"/>
            <a:ext cx="6429300" cy="16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Times New Roman"/>
                <a:ea typeface="Times New Roman"/>
                <a:cs typeface="Times New Roman"/>
                <a:sym typeface="Times New Roman"/>
              </a:rPr>
              <a:t>MCDM Approach For Diet Recommendation System</a:t>
            </a:r>
            <a:endParaRPr sz="3200">
              <a:latin typeface="Times New Roman"/>
              <a:ea typeface="Times New Roman"/>
              <a:cs typeface="Times New Roman"/>
              <a:sym typeface="Times New Roman"/>
            </a:endParaRPr>
          </a:p>
        </p:txBody>
      </p:sp>
      <p:sp>
        <p:nvSpPr>
          <p:cNvPr id="73" name="Google Shape;73;p13"/>
          <p:cNvSpPr txBox="1"/>
          <p:nvPr>
            <p:ph idx="1" type="subTitle"/>
          </p:nvPr>
        </p:nvSpPr>
        <p:spPr>
          <a:xfrm>
            <a:off x="426650" y="2465100"/>
            <a:ext cx="4765200" cy="5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MINI PROJECT PRESENTATION</a:t>
            </a:r>
            <a:endParaRPr sz="2400">
              <a:latin typeface="Times New Roman"/>
              <a:ea typeface="Times New Roman"/>
              <a:cs typeface="Times New Roman"/>
              <a:sym typeface="Times New Roman"/>
            </a:endParaRPr>
          </a:p>
        </p:txBody>
      </p:sp>
      <p:sp>
        <p:nvSpPr>
          <p:cNvPr id="74" name="Google Shape;74;p13"/>
          <p:cNvSpPr txBox="1"/>
          <p:nvPr/>
        </p:nvSpPr>
        <p:spPr>
          <a:xfrm>
            <a:off x="6411050" y="2419350"/>
            <a:ext cx="2372400" cy="222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FFFFFF"/>
                </a:solidFill>
                <a:latin typeface="Times New Roman"/>
                <a:ea typeface="Times New Roman"/>
                <a:cs typeface="Times New Roman"/>
                <a:sym typeface="Times New Roman"/>
              </a:rPr>
              <a:t>Presented By:</a:t>
            </a:r>
            <a:endParaRPr b="1" sz="24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t/>
            </a:r>
            <a:endParaRPr b="1" sz="10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Karandeep : 014</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Akash Gupta : 202</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Manini Chawla : 354</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Kunal Jain : 411</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Shashank : 005(LE</a:t>
            </a:r>
            <a:r>
              <a:rPr lang="en" sz="1800">
                <a:solidFill>
                  <a:srgbClr val="FFFFFF"/>
                </a:solidFill>
                <a:latin typeface="Lato"/>
                <a:ea typeface="Lato"/>
                <a:cs typeface="Lato"/>
                <a:sym typeface="Lato"/>
              </a:rPr>
              <a:t>)</a:t>
            </a:r>
            <a:endParaRPr sz="1800">
              <a:solidFill>
                <a:srgbClr val="FFFFFF"/>
              </a:solidFill>
              <a:latin typeface="Lato"/>
              <a:ea typeface="Lato"/>
              <a:cs typeface="Lato"/>
              <a:sym typeface="Lato"/>
            </a:endParaRPr>
          </a:p>
        </p:txBody>
      </p:sp>
      <p:sp>
        <p:nvSpPr>
          <p:cNvPr id="75" name="Google Shape;75;p13"/>
          <p:cNvSpPr txBox="1"/>
          <p:nvPr/>
        </p:nvSpPr>
        <p:spPr>
          <a:xfrm>
            <a:off x="497350" y="3175475"/>
            <a:ext cx="4017600" cy="13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Under the guidance of : </a:t>
            </a:r>
            <a:endParaRPr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Dr. Narina Thakur</a:t>
            </a:r>
            <a:endParaRPr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(Associate Professor CSE)</a:t>
            </a:r>
            <a:endParaRPr sz="2400">
              <a:solidFill>
                <a:schemeClr val="lt1"/>
              </a:solidFill>
              <a:latin typeface="Times New Roman"/>
              <a:ea typeface="Times New Roman"/>
              <a:cs typeface="Times New Roman"/>
              <a:sym typeface="Times New Roman"/>
            </a:endParaRPr>
          </a:p>
        </p:txBody>
      </p:sp>
      <p:pic>
        <p:nvPicPr>
          <p:cNvPr id="76" name="Google Shape;76;p13"/>
          <p:cNvPicPr preferRelativeResize="0"/>
          <p:nvPr/>
        </p:nvPicPr>
        <p:blipFill>
          <a:blip r:embed="rId3">
            <a:alphaModFix/>
          </a:blip>
          <a:stretch>
            <a:fillRect/>
          </a:stretch>
        </p:blipFill>
        <p:spPr>
          <a:xfrm>
            <a:off x="320075" y="558850"/>
            <a:ext cx="2372400" cy="1314469"/>
          </a:xfrm>
          <a:prstGeom prst="rect">
            <a:avLst/>
          </a:prstGeom>
          <a:noFill/>
          <a:ln>
            <a:noFill/>
          </a:ln>
        </p:spPr>
      </p:pic>
      <p:sp>
        <p:nvSpPr>
          <p:cNvPr id="77" name="Google Shape;77;p13"/>
          <p:cNvSpPr txBox="1"/>
          <p:nvPr/>
        </p:nvSpPr>
        <p:spPr>
          <a:xfrm>
            <a:off x="688300" y="4713750"/>
            <a:ext cx="7826100" cy="28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200">
                <a:solidFill>
                  <a:srgbClr val="FFFFFF"/>
                </a:solidFill>
              </a:rPr>
              <a:t>Department of Computer Science and Engineering, BVCOE New Delhi  Subject: Mini Project,</a:t>
            </a:r>
            <a:endParaRPr sz="1200">
              <a:solidFill>
                <a:srgbClr val="FFFFFF"/>
              </a:solidFill>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265500" y="188025"/>
            <a:ext cx="4045200" cy="6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51" name="Google Shape;151;p22"/>
          <p:cNvSpPr txBox="1"/>
          <p:nvPr>
            <p:ph idx="1" type="subTitle"/>
          </p:nvPr>
        </p:nvSpPr>
        <p:spPr>
          <a:xfrm>
            <a:off x="188025" y="953500"/>
            <a:ext cx="3975000" cy="5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Flow Chart Of Our Application</a:t>
            </a:r>
            <a:endParaRPr/>
          </a:p>
        </p:txBody>
      </p:sp>
      <p:sp>
        <p:nvSpPr>
          <p:cNvPr id="152" name="Google Shape;152;p22"/>
          <p:cNvSpPr txBox="1"/>
          <p:nvPr>
            <p:ph idx="2" type="body"/>
          </p:nvPr>
        </p:nvSpPr>
        <p:spPr>
          <a:xfrm>
            <a:off x="4939500" y="826422"/>
            <a:ext cx="3837000" cy="3996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153" name="Google Shape;153;p22"/>
          <p:cNvSpPr/>
          <p:nvPr/>
        </p:nvSpPr>
        <p:spPr>
          <a:xfrm>
            <a:off x="5003975" y="289383"/>
            <a:ext cx="3747000" cy="5910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User enter the age, height, weight, sex, and Workout Hours</a:t>
            </a:r>
            <a:endParaRPr>
              <a:latin typeface="Poppins"/>
              <a:ea typeface="Poppins"/>
              <a:cs typeface="Poppins"/>
              <a:sym typeface="Poppins"/>
            </a:endParaRPr>
          </a:p>
        </p:txBody>
      </p:sp>
      <p:sp>
        <p:nvSpPr>
          <p:cNvPr id="154" name="Google Shape;154;p22"/>
          <p:cNvSpPr/>
          <p:nvPr/>
        </p:nvSpPr>
        <p:spPr>
          <a:xfrm>
            <a:off x="5003975" y="1256333"/>
            <a:ext cx="3747000" cy="6714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Total energy expenditure,along with the calories burned,fat, protein intake and carbs are calculated</a:t>
            </a:r>
            <a:endParaRPr>
              <a:latin typeface="Poppins"/>
              <a:ea typeface="Poppins"/>
              <a:cs typeface="Poppins"/>
              <a:sym typeface="Poppins"/>
            </a:endParaRPr>
          </a:p>
        </p:txBody>
      </p:sp>
      <p:sp>
        <p:nvSpPr>
          <p:cNvPr id="155" name="Google Shape;155;p22"/>
          <p:cNvSpPr/>
          <p:nvPr/>
        </p:nvSpPr>
        <p:spPr>
          <a:xfrm>
            <a:off x="5004000" y="2356764"/>
            <a:ext cx="3747000" cy="9477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Users enter any disease they suffering from, and either they are vegan or non-veggie, and what they have eaten in that day</a:t>
            </a:r>
            <a:endParaRPr>
              <a:latin typeface="Poppins"/>
              <a:ea typeface="Poppins"/>
              <a:cs typeface="Poppins"/>
              <a:sym typeface="Poppins"/>
            </a:endParaRPr>
          </a:p>
        </p:txBody>
      </p:sp>
      <p:sp>
        <p:nvSpPr>
          <p:cNvPr id="156" name="Google Shape;156;p22"/>
          <p:cNvSpPr/>
          <p:nvPr/>
        </p:nvSpPr>
        <p:spPr>
          <a:xfrm>
            <a:off x="5004000" y="3673097"/>
            <a:ext cx="3747000" cy="4968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AHP algorithm is applied on the data</a:t>
            </a:r>
            <a:endParaRPr/>
          </a:p>
        </p:txBody>
      </p:sp>
      <p:sp>
        <p:nvSpPr>
          <p:cNvPr id="157" name="Google Shape;157;p22"/>
          <p:cNvSpPr/>
          <p:nvPr/>
        </p:nvSpPr>
        <p:spPr>
          <a:xfrm>
            <a:off x="5003975" y="4528274"/>
            <a:ext cx="3747000" cy="4968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Diet is recommended on the basis of priority </a:t>
            </a:r>
            <a:endParaRPr/>
          </a:p>
        </p:txBody>
      </p:sp>
      <p:sp>
        <p:nvSpPr>
          <p:cNvPr id="158" name="Google Shape;158;p22"/>
          <p:cNvSpPr/>
          <p:nvPr/>
        </p:nvSpPr>
        <p:spPr>
          <a:xfrm>
            <a:off x="6779485" y="880383"/>
            <a:ext cx="295500" cy="37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6779485" y="1934608"/>
            <a:ext cx="295500" cy="37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6779485" y="3297197"/>
            <a:ext cx="295500" cy="37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6791819" y="4169897"/>
            <a:ext cx="295500" cy="37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2"/>
          <p:cNvPicPr preferRelativeResize="0"/>
          <p:nvPr/>
        </p:nvPicPr>
        <p:blipFill>
          <a:blip r:embed="rId3">
            <a:alphaModFix/>
          </a:blip>
          <a:stretch>
            <a:fillRect/>
          </a:stretch>
        </p:blipFill>
        <p:spPr>
          <a:xfrm>
            <a:off x="0" y="1617575"/>
            <a:ext cx="4572000" cy="352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270075" y="517850"/>
            <a:ext cx="8296800" cy="7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Results and Analysis</a:t>
            </a:r>
            <a:endParaRPr sz="3400"/>
          </a:p>
        </p:txBody>
      </p:sp>
      <p:sp>
        <p:nvSpPr>
          <p:cNvPr id="168" name="Google Shape;168;p23"/>
          <p:cNvSpPr txBox="1"/>
          <p:nvPr/>
        </p:nvSpPr>
        <p:spPr>
          <a:xfrm>
            <a:off x="879975" y="1251800"/>
            <a:ext cx="7845300" cy="3346500"/>
          </a:xfrm>
          <a:prstGeom prst="rect">
            <a:avLst/>
          </a:prstGeom>
          <a:noFill/>
          <a:ln>
            <a:noFill/>
          </a:ln>
        </p:spPr>
        <p:txBody>
          <a:bodyPr anchorCtr="0" anchor="t" bIns="91425" lIns="91425" spcFirstLastPara="1" rIns="91425" wrap="square" tIns="91425">
            <a:noAutofit/>
          </a:bodyPr>
          <a:lstStyle/>
          <a:p>
            <a:pPr indent="-349250" lvl="0" marL="457200" rtl="0" algn="just">
              <a:lnSpc>
                <a:spcPct val="115000"/>
              </a:lnSpc>
              <a:spcBef>
                <a:spcPts val="0"/>
              </a:spcBef>
              <a:spcAft>
                <a:spcPts val="0"/>
              </a:spcAft>
              <a:buClr>
                <a:srgbClr val="FFFFFF"/>
              </a:buClr>
              <a:buSzPts val="1900"/>
              <a:buFont typeface="Times New Roman"/>
              <a:buChar char="●"/>
            </a:pPr>
            <a:r>
              <a:rPr lang="en" sz="1900">
                <a:solidFill>
                  <a:srgbClr val="FFFFFF"/>
                </a:solidFill>
                <a:latin typeface="Times New Roman"/>
                <a:ea typeface="Times New Roman"/>
                <a:cs typeface="Times New Roman"/>
                <a:sym typeface="Times New Roman"/>
              </a:rPr>
              <a:t>After applying AHP method, we get the results for different criterias as shown in Table 1,2,3 and 4.</a:t>
            </a:r>
            <a:endParaRPr sz="1900">
              <a:solidFill>
                <a:srgbClr val="FFFFFF"/>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FFFFFF"/>
              </a:buClr>
              <a:buSzPts val="1900"/>
              <a:buFont typeface="Times New Roman"/>
              <a:buChar char="●"/>
            </a:pPr>
            <a:r>
              <a:rPr lang="en" sz="1900">
                <a:solidFill>
                  <a:srgbClr val="FFFFFF"/>
                </a:solidFill>
                <a:latin typeface="Times New Roman"/>
                <a:ea typeface="Times New Roman"/>
                <a:cs typeface="Times New Roman"/>
                <a:sym typeface="Times New Roman"/>
              </a:rPr>
              <a:t>F1, F2 and F3 are the food items that are suggested for a particular user.</a:t>
            </a:r>
            <a:endParaRPr sz="1900">
              <a:solidFill>
                <a:srgbClr val="FFFFFF"/>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FFFFFF"/>
              </a:buClr>
              <a:buSzPts val="1900"/>
              <a:buFont typeface="Times New Roman"/>
              <a:buChar char="●"/>
            </a:pPr>
            <a:r>
              <a:rPr lang="en" sz="1900">
                <a:solidFill>
                  <a:srgbClr val="FFFFFF"/>
                </a:solidFill>
                <a:latin typeface="Times New Roman"/>
                <a:ea typeface="Times New Roman"/>
                <a:cs typeface="Times New Roman"/>
                <a:sym typeface="Times New Roman"/>
              </a:rPr>
              <a:t>Nth refers to the nth root .</a:t>
            </a:r>
            <a:endParaRPr sz="1900">
              <a:solidFill>
                <a:srgbClr val="FFFFFF"/>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FFFFFF"/>
              </a:buClr>
              <a:buSzPts val="1900"/>
              <a:buFont typeface="Times New Roman"/>
              <a:buChar char="●"/>
            </a:pPr>
            <a:r>
              <a:rPr lang="en" sz="1900">
                <a:solidFill>
                  <a:srgbClr val="FFFFFF"/>
                </a:solidFill>
                <a:latin typeface="Times New Roman"/>
                <a:ea typeface="Times New Roman"/>
                <a:cs typeface="Times New Roman"/>
                <a:sym typeface="Times New Roman"/>
              </a:rPr>
              <a:t>Eigen Vector (EV) is calculated by dividing Nth root value for the particular food divided by sum of nth root values.</a:t>
            </a:r>
            <a:endParaRPr sz="1900">
              <a:solidFill>
                <a:srgbClr val="FFFFFF"/>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FFFFFF"/>
              </a:buClr>
              <a:buSzPts val="1900"/>
              <a:buFont typeface="Times New Roman"/>
              <a:buChar char="●"/>
            </a:pPr>
            <a:r>
              <a:rPr lang="en" sz="1900">
                <a:solidFill>
                  <a:srgbClr val="FFFFFF"/>
                </a:solidFill>
                <a:latin typeface="Times New Roman"/>
                <a:ea typeface="Times New Roman"/>
                <a:cs typeface="Times New Roman"/>
                <a:sym typeface="Times New Roman"/>
              </a:rPr>
              <a:t>Decision matrix and Normalised Performance matrix are calculated from the above results.</a:t>
            </a:r>
            <a:endParaRPr sz="1900">
              <a:solidFill>
                <a:srgbClr val="FFFFFF"/>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FFFFFF"/>
              </a:buClr>
              <a:buSzPts val="1900"/>
              <a:buFont typeface="Times New Roman"/>
              <a:buChar char="●"/>
            </a:pPr>
            <a:r>
              <a:rPr lang="en" sz="1900">
                <a:solidFill>
                  <a:srgbClr val="FFFFFF"/>
                </a:solidFill>
                <a:latin typeface="Times New Roman"/>
                <a:ea typeface="Times New Roman"/>
                <a:cs typeface="Times New Roman"/>
                <a:sym typeface="Times New Roman"/>
              </a:rPr>
              <a:t>Food item F1 has the highest priority among the three alternatives.</a:t>
            </a:r>
            <a:endParaRPr sz="1900">
              <a:solidFill>
                <a:srgbClr val="FFFFFF"/>
              </a:solidFill>
              <a:latin typeface="Times New Roman"/>
              <a:ea typeface="Times New Roman"/>
              <a:cs typeface="Times New Roman"/>
              <a:sym typeface="Times New Roman"/>
            </a:endParaRPr>
          </a:p>
        </p:txBody>
      </p:sp>
      <p:sp>
        <p:nvSpPr>
          <p:cNvPr id="169" name="Google Shape;169;p23"/>
          <p:cNvSpPr txBox="1"/>
          <p:nvPr/>
        </p:nvSpPr>
        <p:spPr>
          <a:xfrm>
            <a:off x="510325" y="4715100"/>
            <a:ext cx="8056500" cy="42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Department of Computer Science and Engineering, BVCOE New Delhi  Subject: Mini Project,</a:t>
            </a:r>
            <a:endParaRPr sz="12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3" name="Shape 173"/>
        <p:cNvGrpSpPr/>
        <p:nvPr/>
      </p:nvGrpSpPr>
      <p:grpSpPr>
        <a:xfrm>
          <a:off x="0" y="0"/>
          <a:ext cx="0" cy="0"/>
          <a:chOff x="0" y="0"/>
          <a:chExt cx="0" cy="0"/>
        </a:xfrm>
      </p:grpSpPr>
      <p:graphicFrame>
        <p:nvGraphicFramePr>
          <p:cNvPr id="174" name="Google Shape;174;p24"/>
          <p:cNvGraphicFramePr/>
          <p:nvPr/>
        </p:nvGraphicFramePr>
        <p:xfrm>
          <a:off x="479850" y="487750"/>
          <a:ext cx="3000000" cy="3000000"/>
        </p:xfrm>
        <a:graphic>
          <a:graphicData uri="http://schemas.openxmlformats.org/drawingml/2006/table">
            <a:tbl>
              <a:tblPr>
                <a:noFill/>
                <a:tableStyleId>{6DAD0042-3738-4AEB-9AF3-DA6CD34D3ACC}</a:tableStyleId>
              </a:tblPr>
              <a:tblGrid>
                <a:gridCol w="649200"/>
                <a:gridCol w="649200"/>
                <a:gridCol w="649200"/>
                <a:gridCol w="649200"/>
                <a:gridCol w="649200"/>
                <a:gridCol w="649200"/>
              </a:tblGrid>
              <a:tr h="3939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F1</a:t>
                      </a:r>
                      <a:endParaRPr b="1"/>
                    </a:p>
                  </a:txBody>
                  <a:tcPr marT="91425" marB="91425" marR="91425" marL="91425"/>
                </a:tc>
                <a:tc>
                  <a:txBody>
                    <a:bodyPr/>
                    <a:lstStyle/>
                    <a:p>
                      <a:pPr indent="0" lvl="0" marL="0" rtl="0" algn="l">
                        <a:spcBef>
                          <a:spcPts val="0"/>
                        </a:spcBef>
                        <a:spcAft>
                          <a:spcPts val="0"/>
                        </a:spcAft>
                        <a:buNone/>
                      </a:pPr>
                      <a:r>
                        <a:rPr b="1" lang="en"/>
                        <a:t>F2</a:t>
                      </a:r>
                      <a:endParaRPr b="1"/>
                    </a:p>
                  </a:txBody>
                  <a:tcPr marT="91425" marB="91425" marR="91425" marL="91425"/>
                </a:tc>
                <a:tc>
                  <a:txBody>
                    <a:bodyPr/>
                    <a:lstStyle/>
                    <a:p>
                      <a:pPr indent="0" lvl="0" marL="0" rtl="0" algn="l">
                        <a:spcBef>
                          <a:spcPts val="0"/>
                        </a:spcBef>
                        <a:spcAft>
                          <a:spcPts val="0"/>
                        </a:spcAft>
                        <a:buNone/>
                      </a:pPr>
                      <a:r>
                        <a:rPr b="1" lang="en"/>
                        <a:t>F3</a:t>
                      </a:r>
                      <a:endParaRPr b="1"/>
                    </a:p>
                  </a:txBody>
                  <a:tcPr marT="91425" marB="91425" marR="91425" marL="91425"/>
                </a:tc>
                <a:tc>
                  <a:txBody>
                    <a:bodyPr/>
                    <a:lstStyle/>
                    <a:p>
                      <a:pPr indent="0" lvl="0" marL="0" rtl="0" algn="l">
                        <a:spcBef>
                          <a:spcPts val="0"/>
                        </a:spcBef>
                        <a:spcAft>
                          <a:spcPts val="0"/>
                        </a:spcAft>
                        <a:buNone/>
                      </a:pPr>
                      <a:r>
                        <a:rPr b="1" lang="en"/>
                        <a:t>Nth</a:t>
                      </a:r>
                      <a:endParaRPr b="1"/>
                    </a:p>
                  </a:txBody>
                  <a:tcPr marT="91425" marB="91425" marR="91425" marL="91425"/>
                </a:tc>
                <a:tc>
                  <a:txBody>
                    <a:bodyPr/>
                    <a:lstStyle/>
                    <a:p>
                      <a:pPr indent="0" lvl="0" marL="0" rtl="0" algn="l">
                        <a:spcBef>
                          <a:spcPts val="0"/>
                        </a:spcBef>
                        <a:spcAft>
                          <a:spcPts val="0"/>
                        </a:spcAft>
                        <a:buNone/>
                      </a:pPr>
                      <a:r>
                        <a:rPr b="1" lang="en"/>
                        <a:t>EV</a:t>
                      </a:r>
                      <a:endParaRPr b="1"/>
                    </a:p>
                  </a:txBody>
                  <a:tcPr marT="91425" marB="91425" marR="91425" marL="91425"/>
                </a:tc>
              </a:tr>
              <a:tr h="390125">
                <a:tc>
                  <a:txBody>
                    <a:bodyPr/>
                    <a:lstStyle/>
                    <a:p>
                      <a:pPr indent="0" lvl="0" marL="0" rtl="0" algn="ctr">
                        <a:spcBef>
                          <a:spcPts val="0"/>
                        </a:spcBef>
                        <a:spcAft>
                          <a:spcPts val="0"/>
                        </a:spcAft>
                        <a:buNone/>
                      </a:pPr>
                      <a:r>
                        <a:rPr b="1" lang="en"/>
                        <a:t>F1</a:t>
                      </a:r>
                      <a:endParaRPr b="1"/>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2.444</a:t>
                      </a:r>
                      <a:endParaRPr/>
                    </a:p>
                  </a:txBody>
                  <a:tcPr marT="91425" marB="91425" marR="91425" marL="91425"/>
                </a:tc>
                <a:tc>
                  <a:txBody>
                    <a:bodyPr/>
                    <a:lstStyle/>
                    <a:p>
                      <a:pPr indent="0" lvl="0" marL="0" rtl="0" algn="ctr">
                        <a:spcBef>
                          <a:spcPts val="0"/>
                        </a:spcBef>
                        <a:spcAft>
                          <a:spcPts val="0"/>
                        </a:spcAft>
                        <a:buNone/>
                      </a:pPr>
                      <a:r>
                        <a:rPr lang="en"/>
                        <a:t>0.634</a:t>
                      </a:r>
                      <a:endParaRPr/>
                    </a:p>
                  </a:txBody>
                  <a:tcPr marT="91425" marB="91425" marR="91425" marL="91425"/>
                </a:tc>
              </a:tr>
              <a:tr h="390125">
                <a:tc>
                  <a:txBody>
                    <a:bodyPr/>
                    <a:lstStyle/>
                    <a:p>
                      <a:pPr indent="0" lvl="0" marL="0" rtl="0" algn="ctr">
                        <a:spcBef>
                          <a:spcPts val="0"/>
                        </a:spcBef>
                        <a:spcAft>
                          <a:spcPts val="0"/>
                        </a:spcAft>
                        <a:buNone/>
                      </a:pPr>
                      <a:r>
                        <a:rPr b="1" lang="en"/>
                        <a:t>F2</a:t>
                      </a:r>
                      <a:endParaRPr b="1"/>
                    </a:p>
                  </a:txBody>
                  <a:tcPr marT="91425" marB="91425" marR="91425" marL="91425"/>
                </a:tc>
                <a:tc>
                  <a:txBody>
                    <a:bodyPr/>
                    <a:lstStyle/>
                    <a:p>
                      <a:pPr indent="0" lvl="0" marL="0" rtl="0" algn="ctr">
                        <a:spcBef>
                          <a:spcPts val="0"/>
                        </a:spcBef>
                        <a:spcAft>
                          <a:spcPts val="0"/>
                        </a:spcAft>
                        <a:buNone/>
                      </a:pPr>
                      <a:r>
                        <a:rPr lang="en"/>
                        <a:t>1/3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0.259</a:t>
                      </a:r>
                      <a:endParaRPr/>
                    </a:p>
                  </a:txBody>
                  <a:tcPr marT="91425" marB="91425" marR="91425" marL="91425"/>
                </a:tc>
              </a:tr>
              <a:tr h="390125">
                <a:tc>
                  <a:txBody>
                    <a:bodyPr/>
                    <a:lstStyle/>
                    <a:p>
                      <a:pPr indent="0" lvl="0" marL="0" rtl="0" algn="ctr">
                        <a:spcBef>
                          <a:spcPts val="0"/>
                        </a:spcBef>
                        <a:spcAft>
                          <a:spcPts val="0"/>
                        </a:spcAft>
                        <a:buNone/>
                      </a:pPr>
                      <a:r>
                        <a:rPr b="1" lang="en"/>
                        <a:t>F3</a:t>
                      </a:r>
                      <a:endParaRPr b="1"/>
                    </a:p>
                  </a:txBody>
                  <a:tcPr marT="91425" marB="91425" marR="91425" marL="91425"/>
                </a:tc>
                <a:tc>
                  <a:txBody>
                    <a:bodyPr/>
                    <a:lstStyle/>
                    <a:p>
                      <a:pPr indent="0" lvl="0" marL="0" rtl="0" algn="ctr">
                        <a:spcBef>
                          <a:spcPts val="0"/>
                        </a:spcBef>
                        <a:spcAft>
                          <a:spcPts val="0"/>
                        </a:spcAft>
                        <a:buNone/>
                      </a:pPr>
                      <a:r>
                        <a:rPr lang="en"/>
                        <a:t>1/5</a:t>
                      </a:r>
                      <a:endParaRPr/>
                    </a:p>
                  </a:txBody>
                  <a:tcPr marT="91425" marB="91425" marR="91425" marL="91425"/>
                </a:tc>
                <a:tc>
                  <a:txBody>
                    <a:bodyPr/>
                    <a:lstStyle/>
                    <a:p>
                      <a:pPr indent="0" lvl="0" marL="0" rtl="0" algn="ctr">
                        <a:spcBef>
                          <a:spcPts val="0"/>
                        </a:spcBef>
                        <a:spcAft>
                          <a:spcPts val="0"/>
                        </a:spcAft>
                        <a:buNone/>
                      </a:pPr>
                      <a:r>
                        <a:rPr lang="en"/>
                        <a:t>1/3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0.409</a:t>
                      </a:r>
                      <a:endParaRPr/>
                    </a:p>
                  </a:txBody>
                  <a:tcPr marT="91425" marB="91425" marR="91425" marL="91425"/>
                </a:tc>
                <a:tc>
                  <a:txBody>
                    <a:bodyPr/>
                    <a:lstStyle/>
                    <a:p>
                      <a:pPr indent="0" lvl="0" marL="0" rtl="0" algn="ctr">
                        <a:spcBef>
                          <a:spcPts val="0"/>
                        </a:spcBef>
                        <a:spcAft>
                          <a:spcPts val="0"/>
                        </a:spcAft>
                        <a:buNone/>
                      </a:pPr>
                      <a:r>
                        <a:rPr lang="en"/>
                        <a:t>0.106</a:t>
                      </a:r>
                      <a:endParaRPr/>
                    </a:p>
                  </a:txBody>
                  <a:tcPr marT="91425" marB="91425" marR="91425" marL="91425"/>
                </a:tc>
              </a:tr>
              <a:tr h="390125">
                <a:tc gridSpan="4">
                  <a:txBody>
                    <a:bodyPr/>
                    <a:lstStyle/>
                    <a:p>
                      <a:pPr indent="0" lvl="0" marL="0" rtl="0" algn="ctr">
                        <a:spcBef>
                          <a:spcPts val="0"/>
                        </a:spcBef>
                        <a:spcAft>
                          <a:spcPts val="0"/>
                        </a:spcAft>
                        <a:buNone/>
                      </a:pPr>
                      <a:r>
                        <a:rPr b="1" lang="en" sz="1500"/>
                        <a:t>Total</a:t>
                      </a:r>
                      <a:endParaRPr b="1" sz="1500"/>
                    </a:p>
                  </a:txBody>
                  <a:tcPr marT="91425" marB="91425" marR="91425" marL="91425"/>
                </a:tc>
                <a:tc hMerge="1"/>
                <a:tc hMerge="1"/>
                <a:tc hMerge="1"/>
                <a:tc>
                  <a:txBody>
                    <a:bodyPr/>
                    <a:lstStyle/>
                    <a:p>
                      <a:pPr indent="0" lvl="0" marL="0" rtl="0" algn="ctr">
                        <a:spcBef>
                          <a:spcPts val="0"/>
                        </a:spcBef>
                        <a:spcAft>
                          <a:spcPts val="0"/>
                        </a:spcAft>
                        <a:buNone/>
                      </a:pPr>
                      <a:r>
                        <a:rPr lang="en"/>
                        <a:t>3.853</a:t>
                      </a:r>
                      <a:endParaRPr/>
                    </a:p>
                  </a:txBody>
                  <a:tcPr marT="91425" marB="91425" marR="91425" marL="91425"/>
                </a:tc>
                <a:tc>
                  <a:txBody>
                    <a:bodyPr/>
                    <a:lstStyle/>
                    <a:p>
                      <a:pPr indent="0" lvl="0" marL="0" rtl="0" algn="ctr">
                        <a:spcBef>
                          <a:spcPts val="0"/>
                        </a:spcBef>
                        <a:spcAft>
                          <a:spcPts val="0"/>
                        </a:spcAft>
                        <a:buNone/>
                      </a:pPr>
                      <a:r>
                        <a:rPr lang="en"/>
                        <a:t>0.999</a:t>
                      </a:r>
                      <a:endParaRPr/>
                    </a:p>
                  </a:txBody>
                  <a:tcPr marT="91425" marB="91425" marR="91425" marL="91425"/>
                </a:tc>
              </a:tr>
            </a:tbl>
          </a:graphicData>
        </a:graphic>
      </p:graphicFrame>
      <p:graphicFrame>
        <p:nvGraphicFramePr>
          <p:cNvPr id="175" name="Google Shape;175;p24"/>
          <p:cNvGraphicFramePr/>
          <p:nvPr/>
        </p:nvGraphicFramePr>
        <p:xfrm>
          <a:off x="4869475" y="3026775"/>
          <a:ext cx="3000000" cy="3000000"/>
        </p:xfrm>
        <a:graphic>
          <a:graphicData uri="http://schemas.openxmlformats.org/drawingml/2006/table">
            <a:tbl>
              <a:tblPr>
                <a:noFill/>
                <a:tableStyleId>{6DAD0042-3738-4AEB-9AF3-DA6CD34D3ACC}</a:tableStyleId>
              </a:tblPr>
              <a:tblGrid>
                <a:gridCol w="649200"/>
                <a:gridCol w="649200"/>
                <a:gridCol w="649200"/>
                <a:gridCol w="649200"/>
                <a:gridCol w="649200"/>
                <a:gridCol w="649200"/>
              </a:tblGrid>
              <a:tr h="3939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F1</a:t>
                      </a:r>
                      <a:endParaRPr b="1"/>
                    </a:p>
                  </a:txBody>
                  <a:tcPr marT="91425" marB="91425" marR="91425" marL="91425"/>
                </a:tc>
                <a:tc>
                  <a:txBody>
                    <a:bodyPr/>
                    <a:lstStyle/>
                    <a:p>
                      <a:pPr indent="0" lvl="0" marL="0" rtl="0" algn="l">
                        <a:spcBef>
                          <a:spcPts val="0"/>
                        </a:spcBef>
                        <a:spcAft>
                          <a:spcPts val="0"/>
                        </a:spcAft>
                        <a:buNone/>
                      </a:pPr>
                      <a:r>
                        <a:rPr b="1" lang="en"/>
                        <a:t>F2</a:t>
                      </a:r>
                      <a:endParaRPr b="1"/>
                    </a:p>
                  </a:txBody>
                  <a:tcPr marT="91425" marB="91425" marR="91425" marL="91425"/>
                </a:tc>
                <a:tc>
                  <a:txBody>
                    <a:bodyPr/>
                    <a:lstStyle/>
                    <a:p>
                      <a:pPr indent="0" lvl="0" marL="0" rtl="0" algn="l">
                        <a:spcBef>
                          <a:spcPts val="0"/>
                        </a:spcBef>
                        <a:spcAft>
                          <a:spcPts val="0"/>
                        </a:spcAft>
                        <a:buNone/>
                      </a:pPr>
                      <a:r>
                        <a:rPr b="1" lang="en"/>
                        <a:t>F3</a:t>
                      </a:r>
                      <a:endParaRPr b="1"/>
                    </a:p>
                  </a:txBody>
                  <a:tcPr marT="91425" marB="91425" marR="91425" marL="91425"/>
                </a:tc>
                <a:tc>
                  <a:txBody>
                    <a:bodyPr/>
                    <a:lstStyle/>
                    <a:p>
                      <a:pPr indent="0" lvl="0" marL="0" rtl="0" algn="l">
                        <a:spcBef>
                          <a:spcPts val="0"/>
                        </a:spcBef>
                        <a:spcAft>
                          <a:spcPts val="0"/>
                        </a:spcAft>
                        <a:buNone/>
                      </a:pPr>
                      <a:r>
                        <a:rPr b="1" lang="en"/>
                        <a:t>Nth</a:t>
                      </a:r>
                      <a:endParaRPr b="1"/>
                    </a:p>
                  </a:txBody>
                  <a:tcPr marT="91425" marB="91425" marR="91425" marL="91425"/>
                </a:tc>
                <a:tc>
                  <a:txBody>
                    <a:bodyPr/>
                    <a:lstStyle/>
                    <a:p>
                      <a:pPr indent="0" lvl="0" marL="0" rtl="0" algn="l">
                        <a:spcBef>
                          <a:spcPts val="0"/>
                        </a:spcBef>
                        <a:spcAft>
                          <a:spcPts val="0"/>
                        </a:spcAft>
                        <a:buNone/>
                      </a:pPr>
                      <a:r>
                        <a:rPr b="1" lang="en"/>
                        <a:t>EV</a:t>
                      </a:r>
                      <a:endParaRPr b="1"/>
                    </a:p>
                  </a:txBody>
                  <a:tcPr marT="91425" marB="91425" marR="91425" marL="91425"/>
                </a:tc>
              </a:tr>
              <a:tr h="390125">
                <a:tc>
                  <a:txBody>
                    <a:bodyPr/>
                    <a:lstStyle/>
                    <a:p>
                      <a:pPr indent="0" lvl="0" marL="0" rtl="0" algn="ctr">
                        <a:spcBef>
                          <a:spcPts val="0"/>
                        </a:spcBef>
                        <a:spcAft>
                          <a:spcPts val="0"/>
                        </a:spcAft>
                        <a:buNone/>
                      </a:pPr>
                      <a:r>
                        <a:rPr b="1" lang="en"/>
                        <a:t>F1</a:t>
                      </a:r>
                      <a:endParaRPr b="1"/>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r>
                        <a:rPr lang="en"/>
                        <a:t>3</a:t>
                      </a:r>
                      <a:endParaRPr/>
                    </a:p>
                  </a:txBody>
                  <a:tcPr marT="91425" marB="91425" marR="91425" marL="91425"/>
                </a:tc>
                <a:tc>
                  <a:txBody>
                    <a:bodyPr/>
                    <a:lstStyle/>
                    <a:p>
                      <a:pPr indent="0" lvl="0" marL="0" rtl="0" algn="ctr">
                        <a:spcBef>
                          <a:spcPts val="0"/>
                        </a:spcBef>
                        <a:spcAft>
                          <a:spcPts val="0"/>
                        </a:spcAft>
                        <a:buNone/>
                      </a:pPr>
                      <a:r>
                        <a:rPr lang="en"/>
                        <a:t>1/</a:t>
                      </a:r>
                      <a:r>
                        <a:rPr lang="en"/>
                        <a:t>5</a:t>
                      </a:r>
                      <a:endParaRPr/>
                    </a:p>
                  </a:txBody>
                  <a:tcPr marT="91425" marB="91425" marR="91425" marL="91425"/>
                </a:tc>
                <a:tc>
                  <a:txBody>
                    <a:bodyPr/>
                    <a:lstStyle/>
                    <a:p>
                      <a:pPr indent="0" lvl="0" marL="0" rtl="0" algn="ctr">
                        <a:spcBef>
                          <a:spcPts val="0"/>
                        </a:spcBef>
                        <a:spcAft>
                          <a:spcPts val="0"/>
                        </a:spcAft>
                        <a:buNone/>
                      </a:pPr>
                      <a:r>
                        <a:rPr lang="en"/>
                        <a:t>0.409</a:t>
                      </a:r>
                      <a:endParaRPr/>
                    </a:p>
                  </a:txBody>
                  <a:tcPr marT="91425" marB="91425" marR="91425" marL="91425"/>
                </a:tc>
                <a:tc>
                  <a:txBody>
                    <a:bodyPr/>
                    <a:lstStyle/>
                    <a:p>
                      <a:pPr indent="0" lvl="0" marL="0" rtl="0" algn="ctr">
                        <a:spcBef>
                          <a:spcPts val="0"/>
                        </a:spcBef>
                        <a:spcAft>
                          <a:spcPts val="0"/>
                        </a:spcAft>
                        <a:buNone/>
                      </a:pPr>
                      <a:r>
                        <a:rPr lang="en"/>
                        <a:t>0.106</a:t>
                      </a:r>
                      <a:endParaRPr/>
                    </a:p>
                  </a:txBody>
                  <a:tcPr marT="91425" marB="91425" marR="91425" marL="91425"/>
                </a:tc>
              </a:tr>
              <a:tr h="390125">
                <a:tc>
                  <a:txBody>
                    <a:bodyPr/>
                    <a:lstStyle/>
                    <a:p>
                      <a:pPr indent="0" lvl="0" marL="0" rtl="0" algn="ctr">
                        <a:spcBef>
                          <a:spcPts val="0"/>
                        </a:spcBef>
                        <a:spcAft>
                          <a:spcPts val="0"/>
                        </a:spcAft>
                        <a:buNone/>
                      </a:pPr>
                      <a:r>
                        <a:rPr b="1" lang="en"/>
                        <a:t>F2</a:t>
                      </a:r>
                      <a:endParaRPr b="1"/>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r>
                        <a:rPr lang="en"/>
                        <a:t>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0.259</a:t>
                      </a:r>
                      <a:endParaRPr/>
                    </a:p>
                  </a:txBody>
                  <a:tcPr marT="91425" marB="91425" marR="91425" marL="91425"/>
                </a:tc>
              </a:tr>
              <a:tr h="390125">
                <a:tc>
                  <a:txBody>
                    <a:bodyPr/>
                    <a:lstStyle/>
                    <a:p>
                      <a:pPr indent="0" lvl="0" marL="0" rtl="0" algn="ctr">
                        <a:spcBef>
                          <a:spcPts val="0"/>
                        </a:spcBef>
                        <a:spcAft>
                          <a:spcPts val="0"/>
                        </a:spcAft>
                        <a:buNone/>
                      </a:pPr>
                      <a:r>
                        <a:rPr b="1" lang="en"/>
                        <a:t>F3</a:t>
                      </a:r>
                      <a:endParaRPr b="1"/>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2.444</a:t>
                      </a:r>
                      <a:endParaRPr/>
                    </a:p>
                  </a:txBody>
                  <a:tcPr marT="91425" marB="91425" marR="91425" marL="91425"/>
                </a:tc>
                <a:tc>
                  <a:txBody>
                    <a:bodyPr/>
                    <a:lstStyle/>
                    <a:p>
                      <a:pPr indent="0" lvl="0" marL="0" rtl="0" algn="ctr">
                        <a:spcBef>
                          <a:spcPts val="0"/>
                        </a:spcBef>
                        <a:spcAft>
                          <a:spcPts val="0"/>
                        </a:spcAft>
                        <a:buNone/>
                      </a:pPr>
                      <a:r>
                        <a:rPr lang="en"/>
                        <a:t>0.633</a:t>
                      </a:r>
                      <a:endParaRPr/>
                    </a:p>
                  </a:txBody>
                  <a:tcPr marT="91425" marB="91425" marR="91425" marL="91425"/>
                </a:tc>
              </a:tr>
              <a:tr h="390125">
                <a:tc gridSpan="4">
                  <a:txBody>
                    <a:bodyPr/>
                    <a:lstStyle/>
                    <a:p>
                      <a:pPr indent="0" lvl="0" marL="0" rtl="0" algn="ctr">
                        <a:spcBef>
                          <a:spcPts val="0"/>
                        </a:spcBef>
                        <a:spcAft>
                          <a:spcPts val="0"/>
                        </a:spcAft>
                        <a:buNone/>
                      </a:pPr>
                      <a:r>
                        <a:rPr b="1" lang="en" sz="1500"/>
                        <a:t>Total</a:t>
                      </a:r>
                      <a:endParaRPr b="1" sz="1500"/>
                    </a:p>
                  </a:txBody>
                  <a:tcPr marT="91425" marB="91425" marR="91425" marL="91425"/>
                </a:tc>
                <a:tc hMerge="1"/>
                <a:tc hMerge="1"/>
                <a:tc hMerge="1"/>
                <a:tc>
                  <a:txBody>
                    <a:bodyPr/>
                    <a:lstStyle/>
                    <a:p>
                      <a:pPr indent="0" lvl="0" marL="0" rtl="0" algn="ctr">
                        <a:spcBef>
                          <a:spcPts val="0"/>
                        </a:spcBef>
                        <a:spcAft>
                          <a:spcPts val="0"/>
                        </a:spcAft>
                        <a:buNone/>
                      </a:pPr>
                      <a:r>
                        <a:rPr lang="en"/>
                        <a:t>3.849</a:t>
                      </a:r>
                      <a:endParaRPr/>
                    </a:p>
                  </a:txBody>
                  <a:tcPr marT="91425" marB="91425" marR="91425" marL="91425"/>
                </a:tc>
                <a:tc>
                  <a:txBody>
                    <a:bodyPr/>
                    <a:lstStyle/>
                    <a:p>
                      <a:pPr indent="0" lvl="0" marL="0" rtl="0" algn="ctr">
                        <a:spcBef>
                          <a:spcPts val="0"/>
                        </a:spcBef>
                        <a:spcAft>
                          <a:spcPts val="0"/>
                        </a:spcAft>
                        <a:buNone/>
                      </a:pPr>
                      <a:r>
                        <a:rPr lang="en"/>
                        <a:t>0.998</a:t>
                      </a:r>
                      <a:endParaRPr/>
                    </a:p>
                  </a:txBody>
                  <a:tcPr marT="91425" marB="91425" marR="91425" marL="91425"/>
                </a:tc>
              </a:tr>
            </a:tbl>
          </a:graphicData>
        </a:graphic>
      </p:graphicFrame>
      <p:graphicFrame>
        <p:nvGraphicFramePr>
          <p:cNvPr id="176" name="Google Shape;176;p24"/>
          <p:cNvGraphicFramePr/>
          <p:nvPr/>
        </p:nvGraphicFramePr>
        <p:xfrm>
          <a:off x="479850" y="3026775"/>
          <a:ext cx="3000000" cy="3000000"/>
        </p:xfrm>
        <a:graphic>
          <a:graphicData uri="http://schemas.openxmlformats.org/drawingml/2006/table">
            <a:tbl>
              <a:tblPr>
                <a:noFill/>
                <a:tableStyleId>{6DAD0042-3738-4AEB-9AF3-DA6CD34D3ACC}</a:tableStyleId>
              </a:tblPr>
              <a:tblGrid>
                <a:gridCol w="649200"/>
                <a:gridCol w="649200"/>
                <a:gridCol w="649200"/>
                <a:gridCol w="649200"/>
                <a:gridCol w="649200"/>
                <a:gridCol w="649200"/>
              </a:tblGrid>
              <a:tr h="3939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F1</a:t>
                      </a:r>
                      <a:endParaRPr b="1"/>
                    </a:p>
                  </a:txBody>
                  <a:tcPr marT="91425" marB="91425" marR="91425" marL="91425"/>
                </a:tc>
                <a:tc>
                  <a:txBody>
                    <a:bodyPr/>
                    <a:lstStyle/>
                    <a:p>
                      <a:pPr indent="0" lvl="0" marL="0" rtl="0" algn="l">
                        <a:spcBef>
                          <a:spcPts val="0"/>
                        </a:spcBef>
                        <a:spcAft>
                          <a:spcPts val="0"/>
                        </a:spcAft>
                        <a:buNone/>
                      </a:pPr>
                      <a:r>
                        <a:rPr b="1" lang="en"/>
                        <a:t>F2</a:t>
                      </a:r>
                      <a:endParaRPr b="1"/>
                    </a:p>
                  </a:txBody>
                  <a:tcPr marT="91425" marB="91425" marR="91425" marL="91425"/>
                </a:tc>
                <a:tc>
                  <a:txBody>
                    <a:bodyPr/>
                    <a:lstStyle/>
                    <a:p>
                      <a:pPr indent="0" lvl="0" marL="0" rtl="0" algn="l">
                        <a:spcBef>
                          <a:spcPts val="0"/>
                        </a:spcBef>
                        <a:spcAft>
                          <a:spcPts val="0"/>
                        </a:spcAft>
                        <a:buNone/>
                      </a:pPr>
                      <a:r>
                        <a:rPr b="1" lang="en"/>
                        <a:t>F3</a:t>
                      </a:r>
                      <a:endParaRPr b="1"/>
                    </a:p>
                  </a:txBody>
                  <a:tcPr marT="91425" marB="91425" marR="91425" marL="91425"/>
                </a:tc>
                <a:tc>
                  <a:txBody>
                    <a:bodyPr/>
                    <a:lstStyle/>
                    <a:p>
                      <a:pPr indent="0" lvl="0" marL="0" rtl="0" algn="l">
                        <a:spcBef>
                          <a:spcPts val="0"/>
                        </a:spcBef>
                        <a:spcAft>
                          <a:spcPts val="0"/>
                        </a:spcAft>
                        <a:buNone/>
                      </a:pPr>
                      <a:r>
                        <a:rPr b="1" lang="en"/>
                        <a:t>Nth</a:t>
                      </a:r>
                      <a:endParaRPr b="1"/>
                    </a:p>
                  </a:txBody>
                  <a:tcPr marT="91425" marB="91425" marR="91425" marL="91425"/>
                </a:tc>
                <a:tc>
                  <a:txBody>
                    <a:bodyPr/>
                    <a:lstStyle/>
                    <a:p>
                      <a:pPr indent="0" lvl="0" marL="0" rtl="0" algn="l">
                        <a:spcBef>
                          <a:spcPts val="0"/>
                        </a:spcBef>
                        <a:spcAft>
                          <a:spcPts val="0"/>
                        </a:spcAft>
                        <a:buNone/>
                      </a:pPr>
                      <a:r>
                        <a:rPr b="1" lang="en"/>
                        <a:t>EV</a:t>
                      </a:r>
                      <a:endParaRPr b="1"/>
                    </a:p>
                  </a:txBody>
                  <a:tcPr marT="91425" marB="91425" marR="91425" marL="91425"/>
                </a:tc>
              </a:tr>
              <a:tr h="390125">
                <a:tc>
                  <a:txBody>
                    <a:bodyPr/>
                    <a:lstStyle/>
                    <a:p>
                      <a:pPr indent="0" lvl="0" marL="0" rtl="0" algn="ctr">
                        <a:spcBef>
                          <a:spcPts val="0"/>
                        </a:spcBef>
                        <a:spcAft>
                          <a:spcPts val="0"/>
                        </a:spcAft>
                        <a:buNone/>
                      </a:pPr>
                      <a:r>
                        <a:rPr b="1" lang="en"/>
                        <a:t>F1</a:t>
                      </a:r>
                      <a:endParaRPr b="1"/>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6</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2.444</a:t>
                      </a:r>
                      <a:endParaRPr/>
                    </a:p>
                  </a:txBody>
                  <a:tcPr marT="91425" marB="91425" marR="91425" marL="91425"/>
                </a:tc>
                <a:tc>
                  <a:txBody>
                    <a:bodyPr/>
                    <a:lstStyle/>
                    <a:p>
                      <a:pPr indent="0" lvl="0" marL="0" rtl="0" algn="ctr">
                        <a:spcBef>
                          <a:spcPts val="0"/>
                        </a:spcBef>
                        <a:spcAft>
                          <a:spcPts val="0"/>
                        </a:spcAft>
                        <a:buNone/>
                      </a:pPr>
                      <a:r>
                        <a:rPr lang="en"/>
                        <a:t>0.754</a:t>
                      </a:r>
                      <a:endParaRPr/>
                    </a:p>
                  </a:txBody>
                  <a:tcPr marT="91425" marB="91425" marR="91425" marL="91425"/>
                </a:tc>
              </a:tr>
              <a:tr h="390125">
                <a:tc>
                  <a:txBody>
                    <a:bodyPr/>
                    <a:lstStyle/>
                    <a:p>
                      <a:pPr indent="0" lvl="0" marL="0" rtl="0" algn="ctr">
                        <a:spcBef>
                          <a:spcPts val="0"/>
                        </a:spcBef>
                        <a:spcAft>
                          <a:spcPts val="0"/>
                        </a:spcAft>
                        <a:buNone/>
                      </a:pPr>
                      <a:r>
                        <a:rPr b="1" lang="en"/>
                        <a:t>F2</a:t>
                      </a:r>
                      <a:endParaRPr b="1"/>
                    </a:p>
                  </a:txBody>
                  <a:tcPr marT="91425" marB="91425" marR="91425" marL="91425"/>
                </a:tc>
                <a:tc>
                  <a:txBody>
                    <a:bodyPr/>
                    <a:lstStyle/>
                    <a:p>
                      <a:pPr indent="0" lvl="0" marL="0" rtl="0" algn="ctr">
                        <a:spcBef>
                          <a:spcPts val="0"/>
                        </a:spcBef>
                        <a:spcAft>
                          <a:spcPts val="0"/>
                        </a:spcAft>
                        <a:buNone/>
                      </a:pPr>
                      <a:r>
                        <a:rPr lang="en"/>
                        <a:t>1/6</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0.606</a:t>
                      </a:r>
                      <a:endParaRPr/>
                    </a:p>
                  </a:txBody>
                  <a:tcPr marT="91425" marB="91425" marR="91425" marL="91425"/>
                </a:tc>
                <a:tc>
                  <a:txBody>
                    <a:bodyPr/>
                    <a:lstStyle/>
                    <a:p>
                      <a:pPr indent="0" lvl="0" marL="0" rtl="0" algn="ctr">
                        <a:spcBef>
                          <a:spcPts val="0"/>
                        </a:spcBef>
                        <a:spcAft>
                          <a:spcPts val="0"/>
                        </a:spcAft>
                        <a:buNone/>
                      </a:pPr>
                      <a:r>
                        <a:rPr lang="en"/>
                        <a:t>0.181</a:t>
                      </a:r>
                      <a:endParaRPr/>
                    </a:p>
                  </a:txBody>
                  <a:tcPr marT="91425" marB="91425" marR="91425" marL="91425"/>
                </a:tc>
              </a:tr>
              <a:tr h="390125">
                <a:tc>
                  <a:txBody>
                    <a:bodyPr/>
                    <a:lstStyle/>
                    <a:p>
                      <a:pPr indent="0" lvl="0" marL="0" rtl="0" algn="ctr">
                        <a:spcBef>
                          <a:spcPts val="0"/>
                        </a:spcBef>
                        <a:spcAft>
                          <a:spcPts val="0"/>
                        </a:spcAft>
                        <a:buNone/>
                      </a:pPr>
                      <a:r>
                        <a:rPr b="1" lang="en"/>
                        <a:t>F3</a:t>
                      </a:r>
                      <a:endParaRPr b="1"/>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tc>
                <a:tc>
                  <a:txBody>
                    <a:bodyPr/>
                    <a:lstStyle/>
                    <a:p>
                      <a:pPr indent="0" lvl="0" marL="0" rtl="0" algn="ctr">
                        <a:spcBef>
                          <a:spcPts val="0"/>
                        </a:spcBef>
                        <a:spcAft>
                          <a:spcPts val="0"/>
                        </a:spcAft>
                        <a:buNone/>
                      </a:pPr>
                      <a:r>
                        <a:rPr lang="en"/>
                        <a:t>1/4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0.755</a:t>
                      </a:r>
                      <a:endParaRPr/>
                    </a:p>
                  </a:txBody>
                  <a:tcPr marT="91425" marB="91425" marR="91425" marL="91425"/>
                </a:tc>
                <a:tc>
                  <a:txBody>
                    <a:bodyPr/>
                    <a:lstStyle/>
                    <a:p>
                      <a:pPr indent="0" lvl="0" marL="0" rtl="0" algn="ctr">
                        <a:spcBef>
                          <a:spcPts val="0"/>
                        </a:spcBef>
                        <a:spcAft>
                          <a:spcPts val="0"/>
                        </a:spcAft>
                        <a:buNone/>
                      </a:pPr>
                      <a:r>
                        <a:rPr lang="en"/>
                        <a:t>0.065</a:t>
                      </a:r>
                      <a:endParaRPr/>
                    </a:p>
                  </a:txBody>
                  <a:tcPr marT="91425" marB="91425" marR="91425" marL="91425"/>
                </a:tc>
              </a:tr>
              <a:tr h="390125">
                <a:tc gridSpan="4">
                  <a:txBody>
                    <a:bodyPr/>
                    <a:lstStyle/>
                    <a:p>
                      <a:pPr indent="0" lvl="0" marL="0" rtl="0" algn="ctr">
                        <a:spcBef>
                          <a:spcPts val="0"/>
                        </a:spcBef>
                        <a:spcAft>
                          <a:spcPts val="0"/>
                        </a:spcAft>
                        <a:buNone/>
                      </a:pPr>
                      <a:r>
                        <a:rPr b="1" lang="en" sz="1500"/>
                        <a:t>Total</a:t>
                      </a:r>
                      <a:endParaRPr b="1" sz="1500"/>
                    </a:p>
                  </a:txBody>
                  <a:tcPr marT="91425" marB="91425" marR="91425" marL="91425"/>
                </a:tc>
                <a:tc hMerge="1"/>
                <a:tc hMerge="1"/>
                <a:tc hMerge="1"/>
                <a:tc>
                  <a:txBody>
                    <a:bodyPr/>
                    <a:lstStyle/>
                    <a:p>
                      <a:pPr indent="0" lvl="0" marL="0" rtl="0" algn="ctr">
                        <a:spcBef>
                          <a:spcPts val="0"/>
                        </a:spcBef>
                        <a:spcAft>
                          <a:spcPts val="0"/>
                        </a:spcAft>
                        <a:buNone/>
                      </a:pPr>
                      <a:r>
                        <a:rPr lang="en"/>
                        <a:t>3.805</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r>
            </a:tbl>
          </a:graphicData>
        </a:graphic>
      </p:graphicFrame>
      <p:graphicFrame>
        <p:nvGraphicFramePr>
          <p:cNvPr id="177" name="Google Shape;177;p24"/>
          <p:cNvGraphicFramePr/>
          <p:nvPr/>
        </p:nvGraphicFramePr>
        <p:xfrm>
          <a:off x="4869475" y="487750"/>
          <a:ext cx="3000000" cy="3000000"/>
        </p:xfrm>
        <a:graphic>
          <a:graphicData uri="http://schemas.openxmlformats.org/drawingml/2006/table">
            <a:tbl>
              <a:tblPr>
                <a:noFill/>
                <a:tableStyleId>{6DAD0042-3738-4AEB-9AF3-DA6CD34D3ACC}</a:tableStyleId>
              </a:tblPr>
              <a:tblGrid>
                <a:gridCol w="649200"/>
                <a:gridCol w="649200"/>
                <a:gridCol w="649200"/>
                <a:gridCol w="649200"/>
                <a:gridCol w="649200"/>
                <a:gridCol w="649200"/>
              </a:tblGrid>
              <a:tr h="3939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F1</a:t>
                      </a:r>
                      <a:endParaRPr b="1"/>
                    </a:p>
                  </a:txBody>
                  <a:tcPr marT="91425" marB="91425" marR="91425" marL="91425"/>
                </a:tc>
                <a:tc>
                  <a:txBody>
                    <a:bodyPr/>
                    <a:lstStyle/>
                    <a:p>
                      <a:pPr indent="0" lvl="0" marL="0" rtl="0" algn="l">
                        <a:spcBef>
                          <a:spcPts val="0"/>
                        </a:spcBef>
                        <a:spcAft>
                          <a:spcPts val="0"/>
                        </a:spcAft>
                        <a:buNone/>
                      </a:pPr>
                      <a:r>
                        <a:rPr b="1" lang="en"/>
                        <a:t>F2</a:t>
                      </a:r>
                      <a:endParaRPr b="1"/>
                    </a:p>
                  </a:txBody>
                  <a:tcPr marT="91425" marB="91425" marR="91425" marL="91425"/>
                </a:tc>
                <a:tc>
                  <a:txBody>
                    <a:bodyPr/>
                    <a:lstStyle/>
                    <a:p>
                      <a:pPr indent="0" lvl="0" marL="0" rtl="0" algn="l">
                        <a:spcBef>
                          <a:spcPts val="0"/>
                        </a:spcBef>
                        <a:spcAft>
                          <a:spcPts val="0"/>
                        </a:spcAft>
                        <a:buNone/>
                      </a:pPr>
                      <a:r>
                        <a:rPr b="1" lang="en"/>
                        <a:t>F3</a:t>
                      </a:r>
                      <a:endParaRPr b="1"/>
                    </a:p>
                  </a:txBody>
                  <a:tcPr marT="91425" marB="91425" marR="91425" marL="91425"/>
                </a:tc>
                <a:tc>
                  <a:txBody>
                    <a:bodyPr/>
                    <a:lstStyle/>
                    <a:p>
                      <a:pPr indent="0" lvl="0" marL="0" rtl="0" algn="l">
                        <a:spcBef>
                          <a:spcPts val="0"/>
                        </a:spcBef>
                        <a:spcAft>
                          <a:spcPts val="0"/>
                        </a:spcAft>
                        <a:buNone/>
                      </a:pPr>
                      <a:r>
                        <a:rPr b="1" lang="en"/>
                        <a:t>Nth</a:t>
                      </a:r>
                      <a:endParaRPr b="1"/>
                    </a:p>
                  </a:txBody>
                  <a:tcPr marT="91425" marB="91425" marR="91425" marL="91425"/>
                </a:tc>
                <a:tc>
                  <a:txBody>
                    <a:bodyPr/>
                    <a:lstStyle/>
                    <a:p>
                      <a:pPr indent="0" lvl="0" marL="0" rtl="0" algn="l">
                        <a:spcBef>
                          <a:spcPts val="0"/>
                        </a:spcBef>
                        <a:spcAft>
                          <a:spcPts val="0"/>
                        </a:spcAft>
                        <a:buNone/>
                      </a:pPr>
                      <a:r>
                        <a:rPr b="1" lang="en"/>
                        <a:t>EV</a:t>
                      </a:r>
                      <a:endParaRPr b="1"/>
                    </a:p>
                  </a:txBody>
                  <a:tcPr marT="91425" marB="91425" marR="91425" marL="91425"/>
                </a:tc>
              </a:tr>
              <a:tr h="390125">
                <a:tc>
                  <a:txBody>
                    <a:bodyPr/>
                    <a:lstStyle/>
                    <a:p>
                      <a:pPr indent="0" lvl="0" marL="0" rtl="0" algn="ctr">
                        <a:spcBef>
                          <a:spcPts val="0"/>
                        </a:spcBef>
                        <a:spcAft>
                          <a:spcPts val="0"/>
                        </a:spcAft>
                        <a:buNone/>
                      </a:pPr>
                      <a:r>
                        <a:rPr b="1" lang="en"/>
                        <a:t>F1</a:t>
                      </a:r>
                      <a:endParaRPr b="1"/>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3.512</a:t>
                      </a:r>
                      <a:endParaRPr/>
                    </a:p>
                  </a:txBody>
                  <a:tcPr marT="91425" marB="91425" marR="91425" marL="91425"/>
                </a:tc>
                <a:tc>
                  <a:txBody>
                    <a:bodyPr/>
                    <a:lstStyle/>
                    <a:p>
                      <a:pPr indent="0" lvl="0" marL="0" rtl="0" algn="ctr">
                        <a:spcBef>
                          <a:spcPts val="0"/>
                        </a:spcBef>
                        <a:spcAft>
                          <a:spcPts val="0"/>
                        </a:spcAft>
                        <a:buNone/>
                      </a:pPr>
                      <a:r>
                        <a:rPr lang="en"/>
                        <a:t>0.748</a:t>
                      </a:r>
                      <a:endParaRPr/>
                    </a:p>
                  </a:txBody>
                  <a:tcPr marT="91425" marB="91425" marR="91425" marL="91425"/>
                </a:tc>
              </a:tr>
              <a:tr h="390125">
                <a:tc>
                  <a:txBody>
                    <a:bodyPr/>
                    <a:lstStyle/>
                    <a:p>
                      <a:pPr indent="0" lvl="0" marL="0" rtl="0" algn="ctr">
                        <a:spcBef>
                          <a:spcPts val="0"/>
                        </a:spcBef>
                        <a:spcAft>
                          <a:spcPts val="0"/>
                        </a:spcAft>
                        <a:buNone/>
                      </a:pPr>
                      <a:r>
                        <a:rPr b="1" lang="en"/>
                        <a:t>F2</a:t>
                      </a:r>
                      <a:endParaRPr b="1"/>
                    </a:p>
                  </a:txBody>
                  <a:tcPr marT="91425" marB="91425" marR="91425" marL="91425"/>
                </a:tc>
                <a:tc>
                  <a:txBody>
                    <a:bodyPr/>
                    <a:lstStyle/>
                    <a:p>
                      <a:pPr indent="0" lvl="0" marL="0" rtl="0" algn="ctr">
                        <a:spcBef>
                          <a:spcPts val="0"/>
                        </a:spcBef>
                        <a:spcAft>
                          <a:spcPts val="0"/>
                        </a:spcAft>
                        <a:buNone/>
                      </a:pPr>
                      <a:r>
                        <a:rPr lang="en"/>
                        <a:t>1/5</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0.844</a:t>
                      </a:r>
                      <a:endParaRPr/>
                    </a:p>
                  </a:txBody>
                  <a:tcPr marT="91425" marB="91425" marR="91425" marL="91425"/>
                </a:tc>
                <a:tc>
                  <a:txBody>
                    <a:bodyPr/>
                    <a:lstStyle/>
                    <a:p>
                      <a:pPr indent="0" lvl="0" marL="0" rtl="0" algn="ctr">
                        <a:spcBef>
                          <a:spcPts val="0"/>
                        </a:spcBef>
                        <a:spcAft>
                          <a:spcPts val="0"/>
                        </a:spcAft>
                        <a:buNone/>
                      </a:pPr>
                      <a:r>
                        <a:rPr lang="en"/>
                        <a:t>0.179</a:t>
                      </a:r>
                      <a:endParaRPr/>
                    </a:p>
                  </a:txBody>
                  <a:tcPr marT="91425" marB="91425" marR="91425" marL="91425"/>
                </a:tc>
              </a:tr>
              <a:tr h="390125">
                <a:tc>
                  <a:txBody>
                    <a:bodyPr/>
                    <a:lstStyle/>
                    <a:p>
                      <a:pPr indent="0" lvl="0" marL="0" rtl="0" algn="ctr">
                        <a:spcBef>
                          <a:spcPts val="0"/>
                        </a:spcBef>
                        <a:spcAft>
                          <a:spcPts val="0"/>
                        </a:spcAft>
                        <a:buNone/>
                      </a:pPr>
                      <a:r>
                        <a:rPr b="1" lang="en"/>
                        <a:t>F3</a:t>
                      </a:r>
                      <a:endParaRPr b="1"/>
                    </a:p>
                  </a:txBody>
                  <a:tcPr marT="91425" marB="91425" marR="91425" marL="91425"/>
                </a:tc>
                <a:tc>
                  <a:txBody>
                    <a:bodyPr/>
                    <a:lstStyle/>
                    <a:p>
                      <a:pPr indent="0" lvl="0" marL="0" rtl="0" algn="ctr">
                        <a:spcBef>
                          <a:spcPts val="0"/>
                        </a:spcBef>
                        <a:spcAft>
                          <a:spcPts val="0"/>
                        </a:spcAft>
                        <a:buNone/>
                      </a:pPr>
                      <a:r>
                        <a:rPr lang="en"/>
                        <a:t>1/9</a:t>
                      </a:r>
                      <a:endParaRPr/>
                    </a:p>
                  </a:txBody>
                  <a:tcPr marT="91425" marB="91425" marR="91425" marL="91425"/>
                </a:tc>
                <a:tc>
                  <a:txBody>
                    <a:bodyPr/>
                    <a:lstStyle/>
                    <a:p>
                      <a:pPr indent="0" lvl="0" marL="0" rtl="0" algn="ctr">
                        <a:spcBef>
                          <a:spcPts val="0"/>
                        </a:spcBef>
                        <a:spcAft>
                          <a:spcPts val="0"/>
                        </a:spcAft>
                        <a:buNone/>
                      </a:pPr>
                      <a:r>
                        <a:rPr lang="en"/>
                        <a:t>1/3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0.337</a:t>
                      </a:r>
                      <a:endParaRPr/>
                    </a:p>
                  </a:txBody>
                  <a:tcPr marT="91425" marB="91425" marR="91425" marL="91425"/>
                </a:tc>
                <a:tc>
                  <a:txBody>
                    <a:bodyPr/>
                    <a:lstStyle/>
                    <a:p>
                      <a:pPr indent="0" lvl="0" marL="0" rtl="0" algn="ctr">
                        <a:spcBef>
                          <a:spcPts val="0"/>
                        </a:spcBef>
                        <a:spcAft>
                          <a:spcPts val="0"/>
                        </a:spcAft>
                        <a:buNone/>
                      </a:pPr>
                      <a:r>
                        <a:rPr lang="en"/>
                        <a:t>0.071</a:t>
                      </a:r>
                      <a:endParaRPr/>
                    </a:p>
                  </a:txBody>
                  <a:tcPr marT="91425" marB="91425" marR="91425" marL="91425"/>
                </a:tc>
              </a:tr>
              <a:tr h="390125">
                <a:tc gridSpan="4">
                  <a:txBody>
                    <a:bodyPr/>
                    <a:lstStyle/>
                    <a:p>
                      <a:pPr indent="0" lvl="0" marL="0" rtl="0" algn="ctr">
                        <a:spcBef>
                          <a:spcPts val="0"/>
                        </a:spcBef>
                        <a:spcAft>
                          <a:spcPts val="0"/>
                        </a:spcAft>
                        <a:buNone/>
                      </a:pPr>
                      <a:r>
                        <a:rPr b="1" lang="en" sz="1500"/>
                        <a:t>Total</a:t>
                      </a:r>
                      <a:endParaRPr b="1" sz="1500"/>
                    </a:p>
                  </a:txBody>
                  <a:tcPr marT="91425" marB="91425" marR="91425" marL="91425"/>
                </a:tc>
                <a:tc hMerge="1"/>
                <a:tc hMerge="1"/>
                <a:tc hMerge="1"/>
                <a:tc>
                  <a:txBody>
                    <a:bodyPr/>
                    <a:lstStyle/>
                    <a:p>
                      <a:pPr indent="0" lvl="0" marL="0" rtl="0" algn="ctr">
                        <a:spcBef>
                          <a:spcPts val="0"/>
                        </a:spcBef>
                        <a:spcAft>
                          <a:spcPts val="0"/>
                        </a:spcAft>
                        <a:buNone/>
                      </a:pPr>
                      <a:r>
                        <a:rPr lang="en"/>
                        <a:t>4.693</a:t>
                      </a:r>
                      <a:endParaRPr/>
                    </a:p>
                  </a:txBody>
                  <a:tcPr marT="91425" marB="91425" marR="91425" marL="91425"/>
                </a:tc>
                <a:tc>
                  <a:txBody>
                    <a:bodyPr/>
                    <a:lstStyle/>
                    <a:p>
                      <a:pPr indent="0" lvl="0" marL="0" rtl="0" algn="ctr">
                        <a:spcBef>
                          <a:spcPts val="0"/>
                        </a:spcBef>
                        <a:spcAft>
                          <a:spcPts val="0"/>
                        </a:spcAft>
                        <a:buNone/>
                      </a:pPr>
                      <a:r>
                        <a:rPr lang="en"/>
                        <a:t>0.998</a:t>
                      </a:r>
                      <a:endParaRPr/>
                    </a:p>
                  </a:txBody>
                  <a:tcPr marT="91425" marB="91425" marR="91425" marL="91425"/>
                </a:tc>
              </a:tr>
            </a:tbl>
          </a:graphicData>
        </a:graphic>
      </p:graphicFrame>
      <p:sp>
        <p:nvSpPr>
          <p:cNvPr id="178" name="Google Shape;178;p24"/>
          <p:cNvSpPr txBox="1"/>
          <p:nvPr/>
        </p:nvSpPr>
        <p:spPr>
          <a:xfrm>
            <a:off x="508150" y="74375"/>
            <a:ext cx="3895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Table 1:  Matrix for Body Fat</a:t>
            </a:r>
            <a:endParaRPr b="1">
              <a:latin typeface="Lato"/>
              <a:ea typeface="Lato"/>
              <a:cs typeface="Lato"/>
              <a:sym typeface="Lato"/>
            </a:endParaRPr>
          </a:p>
        </p:txBody>
      </p:sp>
      <p:sp>
        <p:nvSpPr>
          <p:cNvPr id="179" name="Google Shape;179;p24"/>
          <p:cNvSpPr txBox="1"/>
          <p:nvPr/>
        </p:nvSpPr>
        <p:spPr>
          <a:xfrm>
            <a:off x="4869475" y="74375"/>
            <a:ext cx="3895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Table 2:  Matrix for Calories</a:t>
            </a:r>
            <a:endParaRPr b="1">
              <a:latin typeface="Lato"/>
              <a:ea typeface="Lato"/>
              <a:cs typeface="Lato"/>
              <a:sym typeface="Lato"/>
            </a:endParaRPr>
          </a:p>
        </p:txBody>
      </p:sp>
      <p:sp>
        <p:nvSpPr>
          <p:cNvPr id="180" name="Google Shape;180;p24"/>
          <p:cNvSpPr txBox="1"/>
          <p:nvPr/>
        </p:nvSpPr>
        <p:spPr>
          <a:xfrm>
            <a:off x="4869475" y="2631938"/>
            <a:ext cx="3895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Table 4:  Matrix for Protein Intake</a:t>
            </a:r>
            <a:endParaRPr b="1">
              <a:latin typeface="Lato"/>
              <a:ea typeface="Lato"/>
              <a:cs typeface="Lato"/>
              <a:sym typeface="Lato"/>
            </a:endParaRPr>
          </a:p>
        </p:txBody>
      </p:sp>
      <p:sp>
        <p:nvSpPr>
          <p:cNvPr id="181" name="Google Shape;181;p24"/>
          <p:cNvSpPr txBox="1"/>
          <p:nvPr/>
        </p:nvSpPr>
        <p:spPr>
          <a:xfrm>
            <a:off x="479850" y="2650475"/>
            <a:ext cx="3895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Table 3:  Matrix for Health Carbs</a:t>
            </a:r>
            <a:endParaRPr b="1">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graphicFrame>
        <p:nvGraphicFramePr>
          <p:cNvPr id="186" name="Google Shape;186;p25"/>
          <p:cNvGraphicFramePr/>
          <p:nvPr/>
        </p:nvGraphicFramePr>
        <p:xfrm>
          <a:off x="4572000" y="2423295"/>
          <a:ext cx="3000000" cy="3000000"/>
        </p:xfrm>
        <a:graphic>
          <a:graphicData uri="http://schemas.openxmlformats.org/drawingml/2006/table">
            <a:tbl>
              <a:tblPr>
                <a:noFill/>
                <a:tableStyleId>{6DAD0042-3738-4AEB-9AF3-DA6CD34D3ACC}</a:tableStyleId>
              </a:tblPr>
              <a:tblGrid>
                <a:gridCol w="911650"/>
                <a:gridCol w="865775"/>
                <a:gridCol w="868575"/>
                <a:gridCol w="868575"/>
                <a:gridCol w="868575"/>
              </a:tblGrid>
              <a:tr h="458400">
                <a:tc>
                  <a:txBody>
                    <a:bodyPr/>
                    <a:lstStyle/>
                    <a:p>
                      <a:pPr indent="0" lvl="0" marL="0" rtl="0" algn="ctr">
                        <a:spcBef>
                          <a:spcPts val="0"/>
                        </a:spcBef>
                        <a:spcAft>
                          <a:spcPts val="0"/>
                        </a:spcAft>
                        <a:buNone/>
                      </a:pPr>
                      <a:r>
                        <a:rPr lang="en"/>
                        <a:t>0.283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0.134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0.134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17225">
                <a:tc>
                  <a:txBody>
                    <a:bodyPr/>
                    <a:lstStyle/>
                    <a:p>
                      <a:pPr indent="0" lvl="0" marL="0" rtl="0" algn="ctr">
                        <a:spcBef>
                          <a:spcPts val="0"/>
                        </a:spcBef>
                        <a:spcAft>
                          <a:spcPts val="0"/>
                        </a:spcAft>
                        <a:buNone/>
                      </a:pPr>
                      <a:r>
                        <a:rPr lang="en"/>
                        <a:t>0.136</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0.136</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0.037</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0.072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0.291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17225">
                <a:tc>
                  <a:txBody>
                    <a:bodyPr/>
                    <a:lstStyle/>
                    <a:p>
                      <a:pPr indent="0" lvl="0" marL="0" rtl="0" algn="ctr">
                        <a:spcBef>
                          <a:spcPts val="0"/>
                        </a:spcBef>
                        <a:spcAft>
                          <a:spcPts val="0"/>
                        </a:spcAft>
                        <a:buNone/>
                      </a:pPr>
                      <a:r>
                        <a:rPr lang="en"/>
                        <a:t>0.047</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0.047</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0.012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0.019</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0.605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187" name="Google Shape;187;p25"/>
          <p:cNvGraphicFramePr/>
          <p:nvPr/>
        </p:nvGraphicFramePr>
        <p:xfrm>
          <a:off x="506161" y="3083210"/>
          <a:ext cx="3000000" cy="3000000"/>
        </p:xfrm>
        <a:graphic>
          <a:graphicData uri="http://schemas.openxmlformats.org/drawingml/2006/table">
            <a:tbl>
              <a:tblPr>
                <a:noFill/>
                <a:tableStyleId>{6DAD0042-3738-4AEB-9AF3-DA6CD34D3ACC}</a:tableStyleId>
              </a:tblPr>
              <a:tblGrid>
                <a:gridCol w="1633775"/>
                <a:gridCol w="1683850"/>
              </a:tblGrid>
              <a:tr h="419450">
                <a:tc>
                  <a:txBody>
                    <a:bodyPr/>
                    <a:lstStyle/>
                    <a:p>
                      <a:pPr indent="0" lvl="0" marL="0" rtl="0" algn="ctr">
                        <a:spcBef>
                          <a:spcPts val="0"/>
                        </a:spcBef>
                        <a:spcAft>
                          <a:spcPts val="0"/>
                        </a:spcAft>
                        <a:buNone/>
                      </a:pPr>
                      <a:r>
                        <a:rPr b="1" lang="en"/>
                        <a:t>Diet</a:t>
                      </a:r>
                      <a:endParaRPr b="1" sz="17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Cci</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825">
                <a:tc>
                  <a:txBody>
                    <a:bodyPr/>
                    <a:lstStyle/>
                    <a:p>
                      <a:pPr indent="0" lvl="0" marL="0" rtl="0" algn="ctr">
                        <a:spcBef>
                          <a:spcPts val="0"/>
                        </a:spcBef>
                        <a:spcAft>
                          <a:spcPts val="0"/>
                        </a:spcAft>
                        <a:buNone/>
                      </a:pPr>
                      <a:r>
                        <a:rPr b="1" lang="en"/>
                        <a:t>F1</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0.9420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825">
                <a:tc>
                  <a:txBody>
                    <a:bodyPr/>
                    <a:lstStyle/>
                    <a:p>
                      <a:pPr indent="0" lvl="0" marL="0" rtl="0" algn="ctr">
                        <a:spcBef>
                          <a:spcPts val="0"/>
                        </a:spcBef>
                        <a:spcAft>
                          <a:spcPts val="0"/>
                        </a:spcAft>
                        <a:buNone/>
                      </a:pPr>
                      <a:r>
                        <a:rPr b="1" lang="en"/>
                        <a:t>F2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0.4305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825">
                <a:tc>
                  <a:txBody>
                    <a:bodyPr/>
                    <a:lstStyle/>
                    <a:p>
                      <a:pPr indent="0" lvl="0" marL="0" rtl="0" algn="ctr">
                        <a:spcBef>
                          <a:spcPts val="0"/>
                        </a:spcBef>
                        <a:spcAft>
                          <a:spcPts val="0"/>
                        </a:spcAft>
                        <a:buNone/>
                      </a:pPr>
                      <a:r>
                        <a:rPr b="1" lang="en"/>
                        <a:t>F3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0.0579</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188" name="Google Shape;188;p25"/>
          <p:cNvGraphicFramePr/>
          <p:nvPr/>
        </p:nvGraphicFramePr>
        <p:xfrm>
          <a:off x="234202" y="558050"/>
          <a:ext cx="3000000" cy="3000000"/>
        </p:xfrm>
        <a:graphic>
          <a:graphicData uri="http://schemas.openxmlformats.org/drawingml/2006/table">
            <a:tbl>
              <a:tblPr>
                <a:noFill/>
                <a:tableStyleId>{6DAD0042-3738-4AEB-9AF3-DA6CD34D3ACC}</a:tableStyleId>
              </a:tblPr>
              <a:tblGrid>
                <a:gridCol w="965375"/>
                <a:gridCol w="965375"/>
                <a:gridCol w="965375"/>
                <a:gridCol w="965375"/>
              </a:tblGrid>
              <a:tr h="526450">
                <a:tc>
                  <a:txBody>
                    <a:bodyPr/>
                    <a:lstStyle/>
                    <a:p>
                      <a:pPr indent="0" lvl="0" marL="0" rtl="0" algn="ctr">
                        <a:spcBef>
                          <a:spcPts val="0"/>
                        </a:spcBef>
                        <a:spcAft>
                          <a:spcPts val="0"/>
                        </a:spcAft>
                        <a:buNone/>
                      </a:pPr>
                      <a:r>
                        <a:rPr lang="en"/>
                        <a:t>0.605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0.726</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0.696</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0.102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6450">
                <a:tc>
                  <a:txBody>
                    <a:bodyPr/>
                    <a:lstStyle/>
                    <a:p>
                      <a:pPr indent="0" lvl="0" marL="0" rtl="0" algn="ctr">
                        <a:spcBef>
                          <a:spcPts val="0"/>
                        </a:spcBef>
                        <a:spcAft>
                          <a:spcPts val="0"/>
                        </a:spcAft>
                        <a:buNone/>
                      </a:pPr>
                      <a:r>
                        <a:rPr lang="en"/>
                        <a:t>0.291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0.203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0.239</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0.291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3750">
                <a:tc>
                  <a:txBody>
                    <a:bodyPr/>
                    <a:lstStyle/>
                    <a:p>
                      <a:pPr indent="0" lvl="0" marL="0" rtl="0" algn="ctr">
                        <a:spcBef>
                          <a:spcPts val="0"/>
                        </a:spcBef>
                        <a:spcAft>
                          <a:spcPts val="0"/>
                        </a:spcAft>
                        <a:buNone/>
                      </a:pPr>
                      <a:r>
                        <a:rPr lang="en"/>
                        <a:t>0.102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0.069</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0.062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0.605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89" name="Google Shape;189;p25"/>
          <p:cNvSpPr txBox="1"/>
          <p:nvPr/>
        </p:nvSpPr>
        <p:spPr>
          <a:xfrm>
            <a:off x="4520325" y="1950325"/>
            <a:ext cx="4486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Table 6:   Normalized Performance Matrix</a:t>
            </a:r>
            <a:endParaRPr b="1" sz="1700">
              <a:latin typeface="Lato"/>
              <a:ea typeface="Lato"/>
              <a:cs typeface="Lato"/>
              <a:sym typeface="Lato"/>
            </a:endParaRPr>
          </a:p>
        </p:txBody>
      </p:sp>
      <p:sp>
        <p:nvSpPr>
          <p:cNvPr id="190" name="Google Shape;190;p25"/>
          <p:cNvSpPr txBox="1"/>
          <p:nvPr/>
        </p:nvSpPr>
        <p:spPr>
          <a:xfrm>
            <a:off x="557186" y="2652325"/>
            <a:ext cx="33783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Table 7:   Closeness Coefficient</a:t>
            </a:r>
            <a:endParaRPr b="1" sz="1700">
              <a:latin typeface="Lato"/>
              <a:ea typeface="Lato"/>
              <a:cs typeface="Lato"/>
              <a:sym typeface="Lato"/>
            </a:endParaRPr>
          </a:p>
        </p:txBody>
      </p:sp>
      <p:sp>
        <p:nvSpPr>
          <p:cNvPr id="191" name="Google Shape;191;p25"/>
          <p:cNvSpPr txBox="1"/>
          <p:nvPr/>
        </p:nvSpPr>
        <p:spPr>
          <a:xfrm>
            <a:off x="154339" y="105575"/>
            <a:ext cx="38616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               Table 5:   Decision Matrix</a:t>
            </a:r>
            <a:endParaRPr b="1" sz="1700">
              <a:latin typeface="Lato"/>
              <a:ea typeface="Lato"/>
              <a:cs typeface="Lato"/>
              <a:sym typeface="Lato"/>
            </a:endParaRPr>
          </a:p>
        </p:txBody>
      </p:sp>
      <p:sp>
        <p:nvSpPr>
          <p:cNvPr id="192" name="Google Shape;192;p25"/>
          <p:cNvSpPr txBox="1"/>
          <p:nvPr/>
        </p:nvSpPr>
        <p:spPr>
          <a:xfrm>
            <a:off x="506150" y="4679850"/>
            <a:ext cx="7860600" cy="46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191B0E"/>
                </a:solidFill>
              </a:rPr>
              <a:t>Department of Computer Science and Engineering, BVCOE New Delhi  Subject: Mini Project,</a:t>
            </a:r>
            <a:endParaRPr sz="1200">
              <a:solidFill>
                <a:srgbClr val="191B0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6" name="Shape 196"/>
        <p:cNvGrpSpPr/>
        <p:nvPr/>
      </p:nvGrpSpPr>
      <p:grpSpPr>
        <a:xfrm>
          <a:off x="0" y="0"/>
          <a:ext cx="0" cy="0"/>
          <a:chOff x="0" y="0"/>
          <a:chExt cx="0" cy="0"/>
        </a:xfrm>
      </p:grpSpPr>
      <p:pic>
        <p:nvPicPr>
          <p:cNvPr id="197" name="Google Shape;197;p26"/>
          <p:cNvPicPr preferRelativeResize="0"/>
          <p:nvPr/>
        </p:nvPicPr>
        <p:blipFill>
          <a:blip r:embed="rId3">
            <a:alphaModFix/>
          </a:blip>
          <a:stretch>
            <a:fillRect/>
          </a:stretch>
        </p:blipFill>
        <p:spPr>
          <a:xfrm flipH="1" rot="10800000">
            <a:off x="-97025" y="-83327"/>
            <a:ext cx="9441051" cy="5310152"/>
          </a:xfrm>
          <a:prstGeom prst="rect">
            <a:avLst/>
          </a:prstGeom>
          <a:noFill/>
          <a:ln>
            <a:noFill/>
          </a:ln>
        </p:spPr>
      </p:pic>
      <p:sp>
        <p:nvSpPr>
          <p:cNvPr id="198" name="Google Shape;198;p26"/>
          <p:cNvSpPr txBox="1"/>
          <p:nvPr>
            <p:ph type="title"/>
          </p:nvPr>
        </p:nvSpPr>
        <p:spPr>
          <a:xfrm>
            <a:off x="1824000" y="179025"/>
            <a:ext cx="5496000" cy="8112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Clr>
                <a:schemeClr val="dk2"/>
              </a:buClr>
              <a:buSzPts val="1100"/>
              <a:buFont typeface="Arial"/>
              <a:buNone/>
            </a:pPr>
            <a:r>
              <a:rPr lang="en">
                <a:latin typeface="Poppins"/>
                <a:ea typeface="Poppins"/>
                <a:cs typeface="Poppins"/>
                <a:sym typeface="Poppins"/>
              </a:rPr>
              <a:t>Key Benefits</a:t>
            </a:r>
            <a:endParaRPr sz="1800">
              <a:latin typeface="Poppins"/>
              <a:ea typeface="Poppins"/>
              <a:cs typeface="Poppins"/>
              <a:sym typeface="Poppins"/>
            </a:endParaRPr>
          </a:p>
        </p:txBody>
      </p:sp>
      <p:sp>
        <p:nvSpPr>
          <p:cNvPr id="199" name="Google Shape;199;p26"/>
          <p:cNvSpPr txBox="1"/>
          <p:nvPr/>
        </p:nvSpPr>
        <p:spPr>
          <a:xfrm>
            <a:off x="486800" y="1431450"/>
            <a:ext cx="6138300" cy="2761500"/>
          </a:xfrm>
          <a:prstGeom prst="rect">
            <a:avLst/>
          </a:prstGeom>
          <a:noFill/>
          <a:ln>
            <a:noFill/>
          </a:ln>
          <a:effectLst>
            <a:outerShdw blurRad="1285875" rotWithShape="0" algn="bl" dir="5400000" dist="323850">
              <a:srgbClr val="000000"/>
            </a:outerShdw>
          </a:effectLst>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lt1"/>
              </a:buClr>
              <a:buSzPts val="2000"/>
              <a:buFont typeface="Poppins"/>
              <a:buAutoNum type="alphaUcPeriod"/>
            </a:pPr>
            <a:r>
              <a:rPr b="1" lang="en" sz="2000">
                <a:solidFill>
                  <a:schemeClr val="lt1"/>
                </a:solidFill>
                <a:latin typeface="Poppins"/>
                <a:ea typeface="Poppins"/>
                <a:cs typeface="Poppins"/>
                <a:sym typeface="Poppins"/>
              </a:rPr>
              <a:t>Every diet is tailor-made for the user</a:t>
            </a:r>
            <a:endParaRPr b="1" sz="2000">
              <a:solidFill>
                <a:schemeClr val="lt1"/>
              </a:solidFill>
              <a:latin typeface="Poppins"/>
              <a:ea typeface="Poppins"/>
              <a:cs typeface="Poppins"/>
              <a:sym typeface="Poppins"/>
            </a:endParaRPr>
          </a:p>
          <a:p>
            <a:pPr indent="-355600" lvl="0" marL="457200" rtl="0" algn="l">
              <a:lnSpc>
                <a:spcPct val="150000"/>
              </a:lnSpc>
              <a:spcBef>
                <a:spcPts val="0"/>
              </a:spcBef>
              <a:spcAft>
                <a:spcPts val="0"/>
              </a:spcAft>
              <a:buClr>
                <a:schemeClr val="lt1"/>
              </a:buClr>
              <a:buSzPts val="2000"/>
              <a:buFont typeface="Poppins"/>
              <a:buAutoNum type="alphaUcPeriod"/>
            </a:pPr>
            <a:r>
              <a:rPr b="1" lang="en" sz="2000">
                <a:solidFill>
                  <a:schemeClr val="lt1"/>
                </a:solidFill>
                <a:latin typeface="Poppins"/>
                <a:ea typeface="Poppins"/>
                <a:cs typeface="Poppins"/>
                <a:sym typeface="Poppins"/>
              </a:rPr>
              <a:t>It saves time</a:t>
            </a:r>
            <a:endParaRPr b="1" sz="2000">
              <a:solidFill>
                <a:schemeClr val="lt1"/>
              </a:solidFill>
              <a:latin typeface="Poppins"/>
              <a:ea typeface="Poppins"/>
              <a:cs typeface="Poppins"/>
              <a:sym typeface="Poppins"/>
            </a:endParaRPr>
          </a:p>
          <a:p>
            <a:pPr indent="-355600" lvl="0" marL="457200" rtl="0" algn="l">
              <a:lnSpc>
                <a:spcPct val="150000"/>
              </a:lnSpc>
              <a:spcBef>
                <a:spcPts val="0"/>
              </a:spcBef>
              <a:spcAft>
                <a:spcPts val="0"/>
              </a:spcAft>
              <a:buClr>
                <a:schemeClr val="lt1"/>
              </a:buClr>
              <a:buSzPts val="2000"/>
              <a:buFont typeface="Poppins"/>
              <a:buAutoNum type="alphaUcPeriod"/>
            </a:pPr>
            <a:r>
              <a:rPr b="1" lang="en" sz="2000">
                <a:solidFill>
                  <a:schemeClr val="lt1"/>
                </a:solidFill>
                <a:latin typeface="Poppins"/>
                <a:ea typeface="Poppins"/>
                <a:cs typeface="Poppins"/>
                <a:sym typeface="Poppins"/>
              </a:rPr>
              <a:t>Help managing chronic diseases</a:t>
            </a:r>
            <a:endParaRPr b="1" sz="2000">
              <a:solidFill>
                <a:schemeClr val="lt1"/>
              </a:solidFill>
              <a:latin typeface="Poppins"/>
              <a:ea typeface="Poppins"/>
              <a:cs typeface="Poppins"/>
              <a:sym typeface="Poppins"/>
            </a:endParaRPr>
          </a:p>
          <a:p>
            <a:pPr indent="-355600" lvl="0" marL="457200" rtl="0" algn="l">
              <a:lnSpc>
                <a:spcPct val="150000"/>
              </a:lnSpc>
              <a:spcBef>
                <a:spcPts val="0"/>
              </a:spcBef>
              <a:spcAft>
                <a:spcPts val="0"/>
              </a:spcAft>
              <a:buClr>
                <a:schemeClr val="lt1"/>
              </a:buClr>
              <a:buSzPts val="2000"/>
              <a:buFont typeface="Poppins"/>
              <a:buAutoNum type="alphaUcPeriod"/>
            </a:pPr>
            <a:r>
              <a:rPr b="1" lang="en" sz="2000">
                <a:solidFill>
                  <a:schemeClr val="lt1"/>
                </a:solidFill>
                <a:latin typeface="Poppins"/>
                <a:ea typeface="Poppins"/>
                <a:cs typeface="Poppins"/>
                <a:sym typeface="Poppins"/>
              </a:rPr>
              <a:t>Special guidance related to food allergies</a:t>
            </a:r>
            <a:endParaRPr b="1" sz="2000">
              <a:solidFill>
                <a:schemeClr val="lt1"/>
              </a:solidFill>
              <a:latin typeface="Poppins"/>
              <a:ea typeface="Poppins"/>
              <a:cs typeface="Poppins"/>
              <a:sym typeface="Poppins"/>
            </a:endParaRPr>
          </a:p>
          <a:p>
            <a:pPr indent="-355600" lvl="0" marL="457200" rtl="0" algn="l">
              <a:lnSpc>
                <a:spcPct val="150000"/>
              </a:lnSpc>
              <a:spcBef>
                <a:spcPts val="0"/>
              </a:spcBef>
              <a:spcAft>
                <a:spcPts val="0"/>
              </a:spcAft>
              <a:buClr>
                <a:schemeClr val="lt1"/>
              </a:buClr>
              <a:buSzPts val="2000"/>
              <a:buFont typeface="Poppins"/>
              <a:buAutoNum type="alphaUcPeriod"/>
            </a:pPr>
            <a:r>
              <a:rPr b="1" lang="en" sz="2000">
                <a:solidFill>
                  <a:schemeClr val="lt1"/>
                </a:solidFill>
                <a:latin typeface="Poppins"/>
                <a:ea typeface="Poppins"/>
                <a:cs typeface="Poppins"/>
                <a:sym typeface="Poppins"/>
              </a:rPr>
              <a:t>Specially designed diet for weight management</a:t>
            </a:r>
            <a:endParaRPr b="1" sz="2000">
              <a:solidFill>
                <a:schemeClr val="lt1"/>
              </a:solidFill>
              <a:latin typeface="Poppins"/>
              <a:ea typeface="Poppins"/>
              <a:cs typeface="Poppins"/>
              <a:sym typeface="Poppins"/>
            </a:endParaRPr>
          </a:p>
        </p:txBody>
      </p:sp>
      <p:sp>
        <p:nvSpPr>
          <p:cNvPr id="200" name="Google Shape;200;p26"/>
          <p:cNvSpPr txBox="1"/>
          <p:nvPr/>
        </p:nvSpPr>
        <p:spPr>
          <a:xfrm>
            <a:off x="265275" y="4634175"/>
            <a:ext cx="8403600" cy="51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rPr>
              <a:t>Department of Computer Science and Engineering, BVCOE New Delhi  Subject: Mini Project,</a:t>
            </a:r>
            <a:endParaRPr b="1" sz="12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4" name="Shape 204"/>
        <p:cNvGrpSpPr/>
        <p:nvPr/>
      </p:nvGrpSpPr>
      <p:grpSpPr>
        <a:xfrm>
          <a:off x="0" y="0"/>
          <a:ext cx="0" cy="0"/>
          <a:chOff x="0" y="0"/>
          <a:chExt cx="0" cy="0"/>
        </a:xfrm>
      </p:grpSpPr>
      <p:sp>
        <p:nvSpPr>
          <p:cNvPr id="205" name="Google Shape;205;p27"/>
          <p:cNvSpPr txBox="1"/>
          <p:nvPr>
            <p:ph type="title"/>
          </p:nvPr>
        </p:nvSpPr>
        <p:spPr>
          <a:xfrm>
            <a:off x="505050" y="67150"/>
            <a:ext cx="7994100" cy="47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Conclusion</a:t>
            </a:r>
            <a:endParaRPr sz="1800">
              <a:solidFill>
                <a:srgbClr val="FFFFFF"/>
              </a:solidFill>
            </a:endParaRPr>
          </a:p>
          <a:p>
            <a:pPr indent="-349250" lvl="0" marL="457200" rtl="0" algn="just">
              <a:spcBef>
                <a:spcPts val="1600"/>
              </a:spcBef>
              <a:spcAft>
                <a:spcPts val="0"/>
              </a:spcAft>
              <a:buSzPts val="1900"/>
              <a:buFont typeface="Lato"/>
              <a:buChar char="●"/>
            </a:pPr>
            <a:r>
              <a:rPr lang="en" sz="1800">
                <a:solidFill>
                  <a:srgbClr val="FFFFFF"/>
                </a:solidFill>
              </a:rPr>
              <a:t>A MCDM based diet recommendation system, is proposed based on user personal data (Body type, weight, height, and working hour) and food nutritional value data. </a:t>
            </a:r>
            <a:endParaRPr sz="1800">
              <a:solidFill>
                <a:srgbClr val="FFFFFF"/>
              </a:solidFill>
            </a:endParaRPr>
          </a:p>
          <a:p>
            <a:pPr indent="0" lvl="0" marL="0" rtl="0" algn="just">
              <a:spcBef>
                <a:spcPts val="0"/>
              </a:spcBef>
              <a:spcAft>
                <a:spcPts val="0"/>
              </a:spcAft>
              <a:buNone/>
            </a:pPr>
            <a:r>
              <a:t/>
            </a:r>
            <a:endParaRPr sz="1800">
              <a:solidFill>
                <a:srgbClr val="FFFFFF"/>
              </a:solidFill>
            </a:endParaRPr>
          </a:p>
          <a:p>
            <a:pPr indent="-349250" lvl="0" marL="457200" rtl="0" algn="just">
              <a:spcBef>
                <a:spcPts val="0"/>
              </a:spcBef>
              <a:spcAft>
                <a:spcPts val="0"/>
              </a:spcAft>
              <a:buSzPts val="1900"/>
              <a:buFont typeface="Lato"/>
              <a:buChar char="●"/>
            </a:pPr>
            <a:r>
              <a:rPr lang="en" sz="1800">
                <a:solidFill>
                  <a:srgbClr val="FFFFFF"/>
                </a:solidFill>
              </a:rPr>
              <a:t>The proposed  system will recommends diet according to user's goals and health needs. </a:t>
            </a:r>
            <a:endParaRPr sz="1800">
              <a:solidFill>
                <a:srgbClr val="FFFFFF"/>
              </a:solidFill>
            </a:endParaRPr>
          </a:p>
          <a:p>
            <a:pPr indent="0" lvl="0" marL="457200" rtl="0" algn="just">
              <a:spcBef>
                <a:spcPts val="0"/>
              </a:spcBef>
              <a:spcAft>
                <a:spcPts val="0"/>
              </a:spcAft>
              <a:buNone/>
            </a:pPr>
            <a:r>
              <a:t/>
            </a:r>
            <a:endParaRPr sz="1800">
              <a:solidFill>
                <a:srgbClr val="FFFFFF"/>
              </a:solidFill>
            </a:endParaRPr>
          </a:p>
          <a:p>
            <a:pPr indent="-349250" lvl="0" marL="457200" rtl="0" algn="just">
              <a:spcBef>
                <a:spcPts val="0"/>
              </a:spcBef>
              <a:spcAft>
                <a:spcPts val="0"/>
              </a:spcAft>
              <a:buSzPts val="1900"/>
              <a:buFont typeface="Lato"/>
              <a:buChar char="●"/>
            </a:pPr>
            <a:r>
              <a:rPr lang="en" sz="1800">
                <a:solidFill>
                  <a:srgbClr val="FFFFFF"/>
                </a:solidFill>
              </a:rPr>
              <a:t>MCDM AHP algorithm is the proposed research methodology based on users data. It recommends a healthy diet to user in the form  of  a ranked list of   food items.</a:t>
            </a:r>
            <a:endParaRPr sz="1800">
              <a:solidFill>
                <a:srgbClr val="FFFFFF"/>
              </a:solidFill>
            </a:endParaRPr>
          </a:p>
          <a:p>
            <a:pPr indent="0" lvl="0" marL="457200" rtl="0" algn="just">
              <a:spcBef>
                <a:spcPts val="0"/>
              </a:spcBef>
              <a:spcAft>
                <a:spcPts val="0"/>
              </a:spcAft>
              <a:buNone/>
            </a:pPr>
            <a:r>
              <a:t/>
            </a:r>
            <a:endParaRPr sz="1800">
              <a:solidFill>
                <a:srgbClr val="FFFFFF"/>
              </a:solidFill>
            </a:endParaRPr>
          </a:p>
          <a:p>
            <a:pPr indent="-349250" lvl="0" marL="457200" rtl="0" algn="just">
              <a:spcBef>
                <a:spcPts val="0"/>
              </a:spcBef>
              <a:spcAft>
                <a:spcPts val="0"/>
              </a:spcAft>
              <a:buSzPts val="1900"/>
              <a:buFont typeface="Lato"/>
              <a:buChar char="●"/>
            </a:pPr>
            <a:r>
              <a:rPr lang="en" sz="1800">
                <a:solidFill>
                  <a:srgbClr val="FFFFFF"/>
                </a:solidFill>
              </a:rPr>
              <a:t>The recommended diet by AHP is also, validated by using Fuzzy Topsis.</a:t>
            </a:r>
            <a:endParaRPr sz="1800">
              <a:solidFill>
                <a:srgbClr val="FFFFFF"/>
              </a:solidFill>
            </a:endParaRPr>
          </a:p>
        </p:txBody>
      </p:sp>
      <p:sp>
        <p:nvSpPr>
          <p:cNvPr id="206" name="Google Shape;206;p27"/>
          <p:cNvSpPr txBox="1"/>
          <p:nvPr/>
        </p:nvSpPr>
        <p:spPr>
          <a:xfrm>
            <a:off x="805775" y="4834750"/>
            <a:ext cx="7386300" cy="30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Department </a:t>
            </a:r>
            <a:r>
              <a:rPr lang="en" sz="1200">
                <a:solidFill>
                  <a:srgbClr val="FFFFFF"/>
                </a:solidFill>
              </a:rPr>
              <a:t>of Computer Science and Engineering, BVCOE New Delhi  Subject: Mini Project,</a:t>
            </a:r>
            <a:endParaRPr sz="12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0" name="Shape 210"/>
        <p:cNvGrpSpPr/>
        <p:nvPr/>
      </p:nvGrpSpPr>
      <p:grpSpPr>
        <a:xfrm>
          <a:off x="0" y="0"/>
          <a:ext cx="0" cy="0"/>
          <a:chOff x="0" y="0"/>
          <a:chExt cx="0" cy="0"/>
        </a:xfrm>
      </p:grpSpPr>
      <p:pic>
        <p:nvPicPr>
          <p:cNvPr id="211" name="Google Shape;211;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2" name="Google Shape;212;p28"/>
          <p:cNvSpPr txBox="1"/>
          <p:nvPr/>
        </p:nvSpPr>
        <p:spPr>
          <a:xfrm>
            <a:off x="904350" y="4015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Poppins"/>
                <a:ea typeface="Poppins"/>
                <a:cs typeface="Poppins"/>
                <a:sym typeface="Poppins"/>
              </a:rPr>
              <a:t>Future Scope</a:t>
            </a:r>
            <a:endParaRPr b="1" sz="3000">
              <a:latin typeface="Poppins"/>
              <a:ea typeface="Poppins"/>
              <a:cs typeface="Poppins"/>
              <a:sym typeface="Poppins"/>
            </a:endParaRPr>
          </a:p>
        </p:txBody>
      </p:sp>
      <p:sp>
        <p:nvSpPr>
          <p:cNvPr id="213" name="Google Shape;213;p28"/>
          <p:cNvSpPr txBox="1"/>
          <p:nvPr>
            <p:ph idx="4294967295" type="body"/>
          </p:nvPr>
        </p:nvSpPr>
        <p:spPr>
          <a:xfrm>
            <a:off x="566550" y="1602350"/>
            <a:ext cx="4108500" cy="2646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Poppins"/>
              <a:buAutoNum type="arabicParenR"/>
            </a:pPr>
            <a:r>
              <a:rPr b="1" lang="en" sz="1600">
                <a:solidFill>
                  <a:srgbClr val="000000"/>
                </a:solidFill>
                <a:highlight>
                  <a:schemeClr val="lt1"/>
                </a:highlight>
                <a:latin typeface="Poppins"/>
                <a:ea typeface="Poppins"/>
                <a:cs typeface="Poppins"/>
                <a:sym typeface="Poppins"/>
              </a:rPr>
              <a:t>Speech recognition for input and output of data through NLP. </a:t>
            </a:r>
            <a:endParaRPr b="1" sz="1600">
              <a:solidFill>
                <a:srgbClr val="000000"/>
              </a:solidFill>
              <a:highlight>
                <a:schemeClr val="lt1"/>
              </a:highlight>
              <a:latin typeface="Poppins"/>
              <a:ea typeface="Poppins"/>
              <a:cs typeface="Poppins"/>
              <a:sym typeface="Poppins"/>
            </a:endParaRPr>
          </a:p>
          <a:p>
            <a:pPr indent="-330200" lvl="0" marL="457200" rtl="0" algn="l">
              <a:lnSpc>
                <a:spcPct val="150000"/>
              </a:lnSpc>
              <a:spcBef>
                <a:spcPts val="1000"/>
              </a:spcBef>
              <a:spcAft>
                <a:spcPts val="0"/>
              </a:spcAft>
              <a:buClr>
                <a:srgbClr val="000000"/>
              </a:buClr>
              <a:buSzPts val="1600"/>
              <a:buFont typeface="Poppins"/>
              <a:buAutoNum type="arabicParenR"/>
            </a:pPr>
            <a:r>
              <a:rPr b="1" lang="en" sz="1600">
                <a:solidFill>
                  <a:srgbClr val="000000"/>
                </a:solidFill>
                <a:highlight>
                  <a:schemeClr val="lt1"/>
                </a:highlight>
                <a:latin typeface="Poppins"/>
                <a:ea typeface="Poppins"/>
                <a:cs typeface="Poppins"/>
                <a:sym typeface="Poppins"/>
              </a:rPr>
              <a:t>The Activity Tracker for tracking the user steps including the walking, running and stairs time along with the total step taken in a day.  </a:t>
            </a:r>
            <a:endParaRPr b="1" sz="1600">
              <a:solidFill>
                <a:srgbClr val="000000"/>
              </a:solidFill>
              <a:highlight>
                <a:schemeClr val="lt1"/>
              </a:highlight>
              <a:latin typeface="Poppins"/>
              <a:ea typeface="Poppins"/>
              <a:cs typeface="Poppins"/>
              <a:sym typeface="Poppins"/>
            </a:endParaRPr>
          </a:p>
        </p:txBody>
      </p:sp>
      <p:pic>
        <p:nvPicPr>
          <p:cNvPr id="214" name="Google Shape;214;p28"/>
          <p:cNvPicPr preferRelativeResize="0"/>
          <p:nvPr/>
        </p:nvPicPr>
        <p:blipFill>
          <a:blip r:embed="rId4">
            <a:alphaModFix/>
          </a:blip>
          <a:stretch>
            <a:fillRect/>
          </a:stretch>
        </p:blipFill>
        <p:spPr>
          <a:xfrm>
            <a:off x="4675050" y="401550"/>
            <a:ext cx="4039224" cy="3706699"/>
          </a:xfrm>
          <a:prstGeom prst="rect">
            <a:avLst/>
          </a:prstGeom>
          <a:noFill/>
          <a:ln>
            <a:noFill/>
          </a:ln>
        </p:spPr>
      </p:pic>
      <p:sp>
        <p:nvSpPr>
          <p:cNvPr id="215" name="Google Shape;215;p28"/>
          <p:cNvSpPr txBox="1"/>
          <p:nvPr/>
        </p:nvSpPr>
        <p:spPr>
          <a:xfrm>
            <a:off x="1369800" y="4687150"/>
            <a:ext cx="6701400" cy="26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191B0E"/>
                </a:solidFill>
              </a:rPr>
              <a:t>Department of Computer Science and Engineering, BVCOE New Delhi  Subject: Mini Project,</a:t>
            </a:r>
            <a:endParaRPr sz="1200">
              <a:solidFill>
                <a:srgbClr val="191B0E"/>
              </a:solidFill>
            </a:endParaRPr>
          </a:p>
        </p:txBody>
      </p:sp>
      <p:sp>
        <p:nvSpPr>
          <p:cNvPr id="216" name="Google Shape;216;p28"/>
          <p:cNvSpPr txBox="1"/>
          <p:nvPr/>
        </p:nvSpPr>
        <p:spPr>
          <a:xfrm>
            <a:off x="5156925" y="4203425"/>
            <a:ext cx="32097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Figure 3 Speech Recognition and NLP</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29"/>
          <p:cNvSpPr/>
          <p:nvPr/>
        </p:nvSpPr>
        <p:spPr>
          <a:xfrm>
            <a:off x="3911200" y="3911200"/>
            <a:ext cx="1135800" cy="235800"/>
          </a:xfrm>
          <a:prstGeom prst="rect">
            <a:avLst/>
          </a:pr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txBox="1"/>
          <p:nvPr/>
        </p:nvSpPr>
        <p:spPr>
          <a:xfrm>
            <a:off x="792350" y="4767475"/>
            <a:ext cx="6580500" cy="40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200">
              <a:solidFill>
                <a:srgbClr val="191B0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Google Shape;82;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83" name="Google Shape;83;p14"/>
          <p:cNvSpPr/>
          <p:nvPr/>
        </p:nvSpPr>
        <p:spPr>
          <a:xfrm>
            <a:off x="2311200" y="594750"/>
            <a:ext cx="4521600" cy="3954000"/>
          </a:xfrm>
          <a:prstGeom prst="rect">
            <a:avLst/>
          </a:prstGeom>
          <a:solidFill>
            <a:srgbClr val="FFFFFF">
              <a:alpha val="68160"/>
            </a:srgbClr>
          </a:solidFill>
          <a:ln>
            <a:noFill/>
          </a:ln>
          <a:effectLst>
            <a:outerShdw blurRad="300038" rotWithShape="0" algn="bl" dir="1740000" dist="304800">
              <a:srgbClr val="000000">
                <a:alpha val="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txBox="1"/>
          <p:nvPr>
            <p:ph idx="1" type="subTitle"/>
          </p:nvPr>
        </p:nvSpPr>
        <p:spPr>
          <a:xfrm>
            <a:off x="2860050" y="1208650"/>
            <a:ext cx="3423900" cy="2712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3000">
                <a:solidFill>
                  <a:schemeClr val="dk1"/>
                </a:solidFill>
                <a:latin typeface="Poppins"/>
                <a:ea typeface="Poppins"/>
                <a:cs typeface="Poppins"/>
                <a:sym typeface="Poppins"/>
              </a:rPr>
              <a:t>Table of Content</a:t>
            </a:r>
            <a:endParaRPr b="1" sz="3000">
              <a:solidFill>
                <a:schemeClr val="dk1"/>
              </a:solidFill>
              <a:latin typeface="Poppins"/>
              <a:ea typeface="Poppins"/>
              <a:cs typeface="Poppins"/>
              <a:sym typeface="Poppins"/>
            </a:endParaRPr>
          </a:p>
          <a:p>
            <a:pPr indent="-336550" lvl="0" marL="457200" rtl="0" algn="l">
              <a:lnSpc>
                <a:spcPct val="115000"/>
              </a:lnSpc>
              <a:spcBef>
                <a:spcPts val="1600"/>
              </a:spcBef>
              <a:spcAft>
                <a:spcPts val="0"/>
              </a:spcAft>
              <a:buSzPts val="1700"/>
              <a:buFont typeface="Poppins"/>
              <a:buAutoNum type="arabicPeriod"/>
            </a:pPr>
            <a:r>
              <a:rPr b="1" lang="en" sz="1700">
                <a:latin typeface="Poppins"/>
                <a:ea typeface="Poppins"/>
                <a:cs typeface="Poppins"/>
                <a:sym typeface="Poppins"/>
              </a:rPr>
              <a:t>Introduction</a:t>
            </a:r>
            <a:endParaRPr b="1" sz="1700">
              <a:latin typeface="Poppins"/>
              <a:ea typeface="Poppins"/>
              <a:cs typeface="Poppins"/>
              <a:sym typeface="Poppins"/>
            </a:endParaRPr>
          </a:p>
          <a:p>
            <a:pPr indent="-336550" lvl="0" marL="457200" rtl="0" algn="l">
              <a:lnSpc>
                <a:spcPct val="115000"/>
              </a:lnSpc>
              <a:spcBef>
                <a:spcPts val="0"/>
              </a:spcBef>
              <a:spcAft>
                <a:spcPts val="0"/>
              </a:spcAft>
              <a:buSzPts val="1700"/>
              <a:buFont typeface="Poppins"/>
              <a:buAutoNum type="arabicPeriod"/>
            </a:pPr>
            <a:r>
              <a:rPr b="1" lang="en" sz="1700">
                <a:latin typeface="Poppins"/>
                <a:ea typeface="Poppins"/>
                <a:cs typeface="Poppins"/>
                <a:sym typeface="Poppins"/>
              </a:rPr>
              <a:t>Objectives</a:t>
            </a:r>
            <a:endParaRPr b="1" sz="1700">
              <a:latin typeface="Poppins"/>
              <a:ea typeface="Poppins"/>
              <a:cs typeface="Poppins"/>
              <a:sym typeface="Poppins"/>
            </a:endParaRPr>
          </a:p>
          <a:p>
            <a:pPr indent="-336550" lvl="0" marL="457200" rtl="0" algn="l">
              <a:lnSpc>
                <a:spcPct val="115000"/>
              </a:lnSpc>
              <a:spcBef>
                <a:spcPts val="0"/>
              </a:spcBef>
              <a:spcAft>
                <a:spcPts val="0"/>
              </a:spcAft>
              <a:buSzPts val="1700"/>
              <a:buFont typeface="Poppins"/>
              <a:buAutoNum type="arabicPeriod"/>
            </a:pPr>
            <a:r>
              <a:rPr b="1" lang="en" sz="1700">
                <a:latin typeface="Poppins"/>
                <a:ea typeface="Poppins"/>
                <a:cs typeface="Poppins"/>
                <a:sym typeface="Poppins"/>
              </a:rPr>
              <a:t>MCDM / A</a:t>
            </a:r>
            <a:r>
              <a:rPr b="1" lang="en" sz="1700">
                <a:latin typeface="Poppins"/>
                <a:ea typeface="Poppins"/>
                <a:cs typeface="Poppins"/>
                <a:sym typeface="Poppins"/>
              </a:rPr>
              <a:t>HP</a:t>
            </a:r>
            <a:endParaRPr b="1" sz="1700">
              <a:latin typeface="Poppins"/>
              <a:ea typeface="Poppins"/>
              <a:cs typeface="Poppins"/>
              <a:sym typeface="Poppins"/>
            </a:endParaRPr>
          </a:p>
          <a:p>
            <a:pPr indent="-336550" lvl="0" marL="457200" rtl="0" algn="l">
              <a:lnSpc>
                <a:spcPct val="115000"/>
              </a:lnSpc>
              <a:spcBef>
                <a:spcPts val="0"/>
              </a:spcBef>
              <a:spcAft>
                <a:spcPts val="0"/>
              </a:spcAft>
              <a:buSzPts val="1700"/>
              <a:buFont typeface="Poppins"/>
              <a:buAutoNum type="arabicPeriod"/>
            </a:pPr>
            <a:r>
              <a:rPr b="1" lang="en" sz="1700">
                <a:latin typeface="Poppins"/>
                <a:ea typeface="Poppins"/>
                <a:cs typeface="Poppins"/>
                <a:sym typeface="Poppins"/>
              </a:rPr>
              <a:t>Implementation</a:t>
            </a:r>
            <a:endParaRPr b="1" sz="1700">
              <a:latin typeface="Poppins"/>
              <a:ea typeface="Poppins"/>
              <a:cs typeface="Poppins"/>
              <a:sym typeface="Poppins"/>
            </a:endParaRPr>
          </a:p>
          <a:p>
            <a:pPr indent="-336550" lvl="0" marL="457200" rtl="0" algn="l">
              <a:lnSpc>
                <a:spcPct val="115000"/>
              </a:lnSpc>
              <a:spcBef>
                <a:spcPts val="0"/>
              </a:spcBef>
              <a:spcAft>
                <a:spcPts val="0"/>
              </a:spcAft>
              <a:buSzPts val="1700"/>
              <a:buFont typeface="Poppins"/>
              <a:buAutoNum type="arabicPeriod"/>
            </a:pPr>
            <a:r>
              <a:rPr b="1" lang="en" sz="1700">
                <a:latin typeface="Poppins"/>
                <a:ea typeface="Poppins"/>
                <a:cs typeface="Poppins"/>
                <a:sym typeface="Poppins"/>
              </a:rPr>
              <a:t>Results and Analysis</a:t>
            </a:r>
            <a:endParaRPr b="1" sz="1700">
              <a:latin typeface="Poppins"/>
              <a:ea typeface="Poppins"/>
              <a:cs typeface="Poppins"/>
              <a:sym typeface="Poppins"/>
            </a:endParaRPr>
          </a:p>
          <a:p>
            <a:pPr indent="-336550" lvl="0" marL="457200" rtl="0" algn="l">
              <a:lnSpc>
                <a:spcPct val="115000"/>
              </a:lnSpc>
              <a:spcBef>
                <a:spcPts val="0"/>
              </a:spcBef>
              <a:spcAft>
                <a:spcPts val="0"/>
              </a:spcAft>
              <a:buSzPts val="1700"/>
              <a:buFont typeface="Poppins"/>
              <a:buAutoNum type="arabicPeriod"/>
            </a:pPr>
            <a:r>
              <a:rPr b="1" lang="en" sz="1700">
                <a:latin typeface="Poppins"/>
                <a:ea typeface="Poppins"/>
                <a:cs typeface="Poppins"/>
                <a:sym typeface="Poppins"/>
              </a:rPr>
              <a:t>Applications</a:t>
            </a:r>
            <a:endParaRPr b="1" sz="1700">
              <a:latin typeface="Poppins"/>
              <a:ea typeface="Poppins"/>
              <a:cs typeface="Poppins"/>
              <a:sym typeface="Poppins"/>
            </a:endParaRPr>
          </a:p>
          <a:p>
            <a:pPr indent="-336550" lvl="0" marL="457200" rtl="0" algn="l">
              <a:lnSpc>
                <a:spcPct val="115000"/>
              </a:lnSpc>
              <a:spcBef>
                <a:spcPts val="0"/>
              </a:spcBef>
              <a:spcAft>
                <a:spcPts val="0"/>
              </a:spcAft>
              <a:buSzPts val="1700"/>
              <a:buFont typeface="Poppins"/>
              <a:buAutoNum type="arabicPeriod"/>
            </a:pPr>
            <a:r>
              <a:rPr b="1" lang="en" sz="1700">
                <a:latin typeface="Poppins"/>
                <a:ea typeface="Poppins"/>
                <a:cs typeface="Poppins"/>
                <a:sym typeface="Poppins"/>
              </a:rPr>
              <a:t>Conclusion</a:t>
            </a:r>
            <a:endParaRPr b="1" sz="1700">
              <a:latin typeface="Poppins"/>
              <a:ea typeface="Poppins"/>
              <a:cs typeface="Poppins"/>
              <a:sym typeface="Poppins"/>
            </a:endParaRPr>
          </a:p>
          <a:p>
            <a:pPr indent="-336550" lvl="0" marL="457200" rtl="0" algn="l">
              <a:lnSpc>
                <a:spcPct val="115000"/>
              </a:lnSpc>
              <a:spcBef>
                <a:spcPts val="0"/>
              </a:spcBef>
              <a:spcAft>
                <a:spcPts val="0"/>
              </a:spcAft>
              <a:buSzPts val="1700"/>
              <a:buFont typeface="Poppins"/>
              <a:buAutoNum type="arabicPeriod"/>
            </a:pPr>
            <a:r>
              <a:rPr b="1" lang="en" sz="1700">
                <a:latin typeface="Poppins"/>
                <a:ea typeface="Poppins"/>
                <a:cs typeface="Poppins"/>
                <a:sym typeface="Poppins"/>
              </a:rPr>
              <a:t>Future scope</a:t>
            </a:r>
            <a:endParaRPr b="1" sz="1700">
              <a:latin typeface="Poppins"/>
              <a:ea typeface="Poppins"/>
              <a:cs typeface="Poppins"/>
              <a:sym typeface="Poppins"/>
            </a:endParaRPr>
          </a:p>
        </p:txBody>
      </p:sp>
      <p:sp>
        <p:nvSpPr>
          <p:cNvPr id="85" name="Google Shape;85;p14"/>
          <p:cNvSpPr txBox="1"/>
          <p:nvPr/>
        </p:nvSpPr>
        <p:spPr>
          <a:xfrm>
            <a:off x="976275" y="4673450"/>
            <a:ext cx="7215600" cy="31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191B0E"/>
                </a:solidFill>
              </a:rPr>
              <a:t>Department of Computer Science and Engineering, BVCOE New Delhi  Subject: Mini Project,</a:t>
            </a:r>
            <a:endParaRPr sz="1200">
              <a:solidFill>
                <a:srgbClr val="191B0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5"/>
          <p:cNvPicPr preferRelativeResize="0"/>
          <p:nvPr/>
        </p:nvPicPr>
        <p:blipFill>
          <a:blip r:embed="rId3">
            <a:alphaModFix/>
          </a:blip>
          <a:stretch>
            <a:fillRect/>
          </a:stretch>
        </p:blipFill>
        <p:spPr>
          <a:xfrm>
            <a:off x="4325" y="0"/>
            <a:ext cx="9143999" cy="5143498"/>
          </a:xfrm>
          <a:prstGeom prst="rect">
            <a:avLst/>
          </a:prstGeom>
          <a:noFill/>
          <a:ln>
            <a:noFill/>
          </a:ln>
        </p:spPr>
      </p:pic>
      <p:sp>
        <p:nvSpPr>
          <p:cNvPr id="91" name="Google Shape;91;p15"/>
          <p:cNvSpPr txBox="1"/>
          <p:nvPr>
            <p:ph type="title"/>
          </p:nvPr>
        </p:nvSpPr>
        <p:spPr>
          <a:xfrm>
            <a:off x="272250" y="1297600"/>
            <a:ext cx="8599500" cy="3267300"/>
          </a:xfrm>
          <a:prstGeom prst="rect">
            <a:avLst/>
          </a:prstGeom>
          <a:solidFill>
            <a:srgbClr val="EFEFEF"/>
          </a:solidFill>
        </p:spPr>
        <p:txBody>
          <a:bodyPr anchorCtr="0" anchor="ctr" bIns="91425" lIns="91425" spcFirstLastPara="1" rIns="91425" wrap="square" tIns="91425">
            <a:noAutofit/>
          </a:bodyPr>
          <a:lstStyle/>
          <a:p>
            <a:pPr indent="-336550" lvl="0" marL="457200" rtl="0" algn="just">
              <a:lnSpc>
                <a:spcPct val="115000"/>
              </a:lnSpc>
              <a:spcBef>
                <a:spcPts val="0"/>
              </a:spcBef>
              <a:spcAft>
                <a:spcPts val="0"/>
              </a:spcAft>
              <a:buClr>
                <a:schemeClr val="dk2"/>
              </a:buClr>
              <a:buSzPts val="1700"/>
              <a:buFont typeface="Poppins"/>
              <a:buChar char="●"/>
            </a:pPr>
            <a:r>
              <a:rPr b="0" lang="en" sz="1700">
                <a:solidFill>
                  <a:schemeClr val="dk2"/>
                </a:solidFill>
                <a:latin typeface="Poppins"/>
                <a:ea typeface="Poppins"/>
                <a:cs typeface="Poppins"/>
                <a:sym typeface="Poppins"/>
              </a:rPr>
              <a:t>Existing system requires hiring of a  dietitian in order to get consultation for our diet plan. </a:t>
            </a:r>
            <a:endParaRPr b="0" sz="1700">
              <a:solidFill>
                <a:schemeClr val="dk2"/>
              </a:solidFill>
              <a:latin typeface="Poppins"/>
              <a:ea typeface="Poppins"/>
              <a:cs typeface="Poppins"/>
              <a:sym typeface="Poppins"/>
            </a:endParaRPr>
          </a:p>
          <a:p>
            <a:pPr indent="0" lvl="0" marL="457200" rtl="0" algn="just">
              <a:lnSpc>
                <a:spcPct val="115000"/>
              </a:lnSpc>
              <a:spcBef>
                <a:spcPts val="0"/>
              </a:spcBef>
              <a:spcAft>
                <a:spcPts val="0"/>
              </a:spcAft>
              <a:buNone/>
            </a:pPr>
            <a:r>
              <a:t/>
            </a:r>
            <a:endParaRPr b="0" sz="1700">
              <a:solidFill>
                <a:schemeClr val="dk2"/>
              </a:solidFill>
              <a:latin typeface="Poppins"/>
              <a:ea typeface="Poppins"/>
              <a:cs typeface="Poppins"/>
              <a:sym typeface="Poppins"/>
            </a:endParaRPr>
          </a:p>
          <a:p>
            <a:pPr indent="-336550" lvl="0" marL="457200" rtl="0" algn="just">
              <a:lnSpc>
                <a:spcPct val="115000"/>
              </a:lnSpc>
              <a:spcBef>
                <a:spcPts val="0"/>
              </a:spcBef>
              <a:spcAft>
                <a:spcPts val="0"/>
              </a:spcAft>
              <a:buClr>
                <a:schemeClr val="dk2"/>
              </a:buClr>
              <a:buSzPts val="1700"/>
              <a:buFont typeface="Poppins"/>
              <a:buChar char="●"/>
            </a:pPr>
            <a:r>
              <a:rPr b="0" lang="en" sz="1700">
                <a:solidFill>
                  <a:schemeClr val="dk2"/>
                </a:solidFill>
                <a:latin typeface="Poppins"/>
                <a:ea typeface="Poppins"/>
                <a:cs typeface="Poppins"/>
                <a:sym typeface="Poppins"/>
              </a:rPr>
              <a:t>Hiring a dietician requires a lot of time, effort and money.</a:t>
            </a:r>
            <a:endParaRPr b="0" sz="1700">
              <a:solidFill>
                <a:schemeClr val="dk2"/>
              </a:solidFill>
              <a:latin typeface="Poppins"/>
              <a:ea typeface="Poppins"/>
              <a:cs typeface="Poppins"/>
              <a:sym typeface="Poppins"/>
            </a:endParaRPr>
          </a:p>
          <a:p>
            <a:pPr indent="0" lvl="0" marL="457200" rtl="0" algn="just">
              <a:lnSpc>
                <a:spcPct val="115000"/>
              </a:lnSpc>
              <a:spcBef>
                <a:spcPts val="0"/>
              </a:spcBef>
              <a:spcAft>
                <a:spcPts val="0"/>
              </a:spcAft>
              <a:buNone/>
            </a:pPr>
            <a:r>
              <a:t/>
            </a:r>
            <a:endParaRPr b="0" sz="1700">
              <a:solidFill>
                <a:schemeClr val="dk2"/>
              </a:solidFill>
              <a:latin typeface="Poppins"/>
              <a:ea typeface="Poppins"/>
              <a:cs typeface="Poppins"/>
              <a:sym typeface="Poppins"/>
            </a:endParaRPr>
          </a:p>
          <a:p>
            <a:pPr indent="-336550" lvl="0" marL="457200" rtl="0" algn="just">
              <a:lnSpc>
                <a:spcPct val="115000"/>
              </a:lnSpc>
              <a:spcBef>
                <a:spcPts val="0"/>
              </a:spcBef>
              <a:spcAft>
                <a:spcPts val="0"/>
              </a:spcAft>
              <a:buClr>
                <a:schemeClr val="dk2"/>
              </a:buClr>
              <a:buSzPts val="1700"/>
              <a:buFont typeface="Poppins"/>
              <a:buChar char="●"/>
            </a:pPr>
            <a:r>
              <a:rPr b="0" lang="en" sz="1700">
                <a:solidFill>
                  <a:schemeClr val="dk2"/>
                </a:solidFill>
                <a:latin typeface="Poppins"/>
                <a:ea typeface="Poppins"/>
                <a:cs typeface="Poppins"/>
                <a:sym typeface="Poppins"/>
              </a:rPr>
              <a:t>Times when the dietitian is not available for us and we would have to search for some other dietitian urgently.</a:t>
            </a:r>
            <a:endParaRPr b="0" sz="1700">
              <a:solidFill>
                <a:schemeClr val="dk2"/>
              </a:solidFill>
              <a:latin typeface="Poppins"/>
              <a:ea typeface="Poppins"/>
              <a:cs typeface="Poppins"/>
              <a:sym typeface="Poppins"/>
            </a:endParaRPr>
          </a:p>
          <a:p>
            <a:pPr indent="0" lvl="0" marL="457200" rtl="0" algn="just">
              <a:lnSpc>
                <a:spcPct val="115000"/>
              </a:lnSpc>
              <a:spcBef>
                <a:spcPts val="0"/>
              </a:spcBef>
              <a:spcAft>
                <a:spcPts val="0"/>
              </a:spcAft>
              <a:buNone/>
            </a:pPr>
            <a:r>
              <a:t/>
            </a:r>
            <a:endParaRPr b="0" sz="1700">
              <a:solidFill>
                <a:schemeClr val="dk2"/>
              </a:solidFill>
              <a:latin typeface="Poppins"/>
              <a:ea typeface="Poppins"/>
              <a:cs typeface="Poppins"/>
              <a:sym typeface="Poppins"/>
            </a:endParaRPr>
          </a:p>
          <a:p>
            <a:pPr indent="-336550" lvl="0" marL="457200" rtl="0" algn="just">
              <a:lnSpc>
                <a:spcPct val="115000"/>
              </a:lnSpc>
              <a:spcBef>
                <a:spcPts val="0"/>
              </a:spcBef>
              <a:spcAft>
                <a:spcPts val="0"/>
              </a:spcAft>
              <a:buClr>
                <a:schemeClr val="dk2"/>
              </a:buClr>
              <a:buSzPts val="1700"/>
              <a:buFont typeface="Poppins"/>
              <a:buChar char="●"/>
            </a:pPr>
            <a:r>
              <a:rPr b="0" lang="en" sz="1700">
                <a:solidFill>
                  <a:schemeClr val="dk2"/>
                </a:solidFill>
                <a:latin typeface="Poppins"/>
                <a:ea typeface="Poppins"/>
                <a:cs typeface="Poppins"/>
                <a:sym typeface="Poppins"/>
              </a:rPr>
              <a:t>So in order to escape from such problems it is ideal to use an online diet recommendation system.</a:t>
            </a:r>
            <a:endParaRPr b="0" sz="1700">
              <a:solidFill>
                <a:schemeClr val="dk2"/>
              </a:solidFill>
              <a:latin typeface="Poppins"/>
              <a:ea typeface="Poppins"/>
              <a:cs typeface="Poppins"/>
              <a:sym typeface="Poppins"/>
            </a:endParaRPr>
          </a:p>
        </p:txBody>
      </p:sp>
      <p:sp>
        <p:nvSpPr>
          <p:cNvPr id="92" name="Google Shape;92;p15"/>
          <p:cNvSpPr/>
          <p:nvPr/>
        </p:nvSpPr>
        <p:spPr>
          <a:xfrm>
            <a:off x="2380650" y="403600"/>
            <a:ext cx="4382700" cy="578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nvSpPr>
        <p:spPr>
          <a:xfrm>
            <a:off x="2648550" y="439150"/>
            <a:ext cx="3846900" cy="5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2400">
                <a:solidFill>
                  <a:schemeClr val="dk2"/>
                </a:solidFill>
                <a:latin typeface="Poppins"/>
                <a:ea typeface="Poppins"/>
                <a:cs typeface="Poppins"/>
                <a:sym typeface="Poppins"/>
              </a:rPr>
              <a:t>PROBLEM STATEMENT</a:t>
            </a:r>
            <a:endParaRPr>
              <a:latin typeface="Poppins"/>
              <a:ea typeface="Poppins"/>
              <a:cs typeface="Poppins"/>
              <a:sym typeface="Poppins"/>
            </a:endParaRPr>
          </a:p>
        </p:txBody>
      </p:sp>
      <p:sp>
        <p:nvSpPr>
          <p:cNvPr id="94" name="Google Shape;94;p15"/>
          <p:cNvSpPr txBox="1"/>
          <p:nvPr/>
        </p:nvSpPr>
        <p:spPr>
          <a:xfrm>
            <a:off x="997950" y="4686900"/>
            <a:ext cx="7086600" cy="45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Department of Computer Science and Engineering, BVCOE New Delhi  Subject: Mini Project,</a:t>
            </a:r>
            <a:endParaRPr sz="1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8" name="Shape 98"/>
        <p:cNvGrpSpPr/>
        <p:nvPr/>
      </p:nvGrpSpPr>
      <p:grpSpPr>
        <a:xfrm>
          <a:off x="0" y="0"/>
          <a:ext cx="0" cy="0"/>
          <a:chOff x="0" y="0"/>
          <a:chExt cx="0" cy="0"/>
        </a:xfrm>
      </p:grpSpPr>
      <p:pic>
        <p:nvPicPr>
          <p:cNvPr id="99" name="Google Shape;99;p16"/>
          <p:cNvPicPr preferRelativeResize="0"/>
          <p:nvPr/>
        </p:nvPicPr>
        <p:blipFill>
          <a:blip r:embed="rId3">
            <a:alphaModFix/>
          </a:blip>
          <a:stretch>
            <a:fillRect/>
          </a:stretch>
        </p:blipFill>
        <p:spPr>
          <a:xfrm>
            <a:off x="769938" y="162725"/>
            <a:ext cx="7607874" cy="4818049"/>
          </a:xfrm>
          <a:prstGeom prst="rect">
            <a:avLst/>
          </a:prstGeom>
          <a:noFill/>
          <a:ln>
            <a:noFill/>
          </a:ln>
        </p:spPr>
      </p:pic>
      <p:sp>
        <p:nvSpPr>
          <p:cNvPr id="100" name="Google Shape;100;p16"/>
          <p:cNvSpPr txBox="1"/>
          <p:nvPr/>
        </p:nvSpPr>
        <p:spPr>
          <a:xfrm>
            <a:off x="3250650" y="634000"/>
            <a:ext cx="2642700" cy="70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Poppins"/>
                <a:ea typeface="Poppins"/>
                <a:cs typeface="Poppins"/>
                <a:sym typeface="Poppins"/>
              </a:rPr>
              <a:t>Introduction</a:t>
            </a:r>
            <a:endParaRPr b="1" sz="3000">
              <a:solidFill>
                <a:schemeClr val="lt2"/>
              </a:solidFill>
              <a:latin typeface="Poppins"/>
              <a:ea typeface="Poppins"/>
              <a:cs typeface="Poppins"/>
              <a:sym typeface="Poppins"/>
            </a:endParaRPr>
          </a:p>
        </p:txBody>
      </p:sp>
      <p:sp>
        <p:nvSpPr>
          <p:cNvPr id="101" name="Google Shape;101;p16"/>
          <p:cNvSpPr txBox="1"/>
          <p:nvPr/>
        </p:nvSpPr>
        <p:spPr>
          <a:xfrm>
            <a:off x="1471875" y="1539200"/>
            <a:ext cx="6204000" cy="26061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Poppins"/>
              <a:buChar char="●"/>
            </a:pPr>
            <a:r>
              <a:rPr lang="en" sz="1600">
                <a:latin typeface="Poppins"/>
                <a:ea typeface="Poppins"/>
                <a:cs typeface="Poppins"/>
                <a:sym typeface="Poppins"/>
              </a:rPr>
              <a:t>People are moving towards achieving a fit and healthy body and crave for healthy and nutritious food to be placed on their plates. </a:t>
            </a:r>
            <a:endParaRPr sz="1600">
              <a:latin typeface="Poppins"/>
              <a:ea typeface="Poppins"/>
              <a:cs typeface="Poppins"/>
              <a:sym typeface="Poppins"/>
            </a:endParaRPr>
          </a:p>
          <a:p>
            <a:pPr indent="-330200" lvl="0" marL="457200" rtl="0" algn="just">
              <a:spcBef>
                <a:spcPts val="0"/>
              </a:spcBef>
              <a:spcAft>
                <a:spcPts val="0"/>
              </a:spcAft>
              <a:buSzPts val="1600"/>
              <a:buFont typeface="Poppins"/>
              <a:buChar char="●"/>
            </a:pPr>
            <a:r>
              <a:rPr lang="en" sz="1600">
                <a:latin typeface="Poppins"/>
                <a:ea typeface="Poppins"/>
                <a:cs typeface="Poppins"/>
                <a:sym typeface="Poppins"/>
              </a:rPr>
              <a:t>Diet consultation system is an application with artificial intelligence about human diets. </a:t>
            </a:r>
            <a:endParaRPr sz="1600">
              <a:latin typeface="Poppins"/>
              <a:ea typeface="Poppins"/>
              <a:cs typeface="Poppins"/>
              <a:sym typeface="Poppins"/>
            </a:endParaRPr>
          </a:p>
          <a:p>
            <a:pPr indent="-330200" lvl="0" marL="457200" rtl="0" algn="just">
              <a:spcBef>
                <a:spcPts val="0"/>
              </a:spcBef>
              <a:spcAft>
                <a:spcPts val="0"/>
              </a:spcAft>
              <a:buSzPts val="1600"/>
              <a:buFont typeface="Poppins"/>
              <a:buChar char="●"/>
            </a:pPr>
            <a:r>
              <a:rPr lang="en" sz="1600">
                <a:latin typeface="Poppins"/>
                <a:ea typeface="Poppins"/>
                <a:cs typeface="Poppins"/>
                <a:sym typeface="Poppins"/>
              </a:rPr>
              <a:t>Data entered by the user and is processed to provide a diet plan to the user. </a:t>
            </a:r>
            <a:endParaRPr sz="1600">
              <a:latin typeface="Poppins"/>
              <a:ea typeface="Poppins"/>
              <a:cs typeface="Poppins"/>
              <a:sym typeface="Poppins"/>
            </a:endParaRPr>
          </a:p>
          <a:p>
            <a:pPr indent="-330200" lvl="0" marL="457200" rtl="0" algn="just">
              <a:spcBef>
                <a:spcPts val="0"/>
              </a:spcBef>
              <a:spcAft>
                <a:spcPts val="0"/>
              </a:spcAft>
              <a:buSzPts val="1600"/>
              <a:buFont typeface="Poppins"/>
              <a:buChar char="●"/>
            </a:pPr>
            <a:r>
              <a:rPr lang="en" sz="1600">
                <a:latin typeface="Poppins"/>
                <a:ea typeface="Poppins"/>
                <a:cs typeface="Poppins"/>
                <a:sym typeface="Poppins"/>
              </a:rPr>
              <a:t>Analytical Hierarchical Process (AHP) of MCDM method is used to suggest the best diet for the users.</a:t>
            </a:r>
            <a:endParaRPr sz="1600">
              <a:latin typeface="Poppins"/>
              <a:ea typeface="Poppins"/>
              <a:cs typeface="Poppins"/>
              <a:sym typeface="Poppins"/>
            </a:endParaRPr>
          </a:p>
        </p:txBody>
      </p:sp>
      <p:sp>
        <p:nvSpPr>
          <p:cNvPr id="102" name="Google Shape;102;p16"/>
          <p:cNvSpPr txBox="1"/>
          <p:nvPr/>
        </p:nvSpPr>
        <p:spPr>
          <a:xfrm>
            <a:off x="537175" y="4767475"/>
            <a:ext cx="8124900" cy="16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Department of Computer Science and Engineering, BVCOE New Delhi  Subject: Mini Project,</a:t>
            </a:r>
            <a:endParaRPr sz="1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6" name="Shape 106"/>
        <p:cNvGrpSpPr/>
        <p:nvPr/>
      </p:nvGrpSpPr>
      <p:grpSpPr>
        <a:xfrm>
          <a:off x="0" y="0"/>
          <a:ext cx="0" cy="0"/>
          <a:chOff x="0" y="0"/>
          <a:chExt cx="0" cy="0"/>
        </a:xfrm>
      </p:grpSpPr>
      <p:sp>
        <p:nvSpPr>
          <p:cNvPr id="107" name="Google Shape;107;p17"/>
          <p:cNvSpPr txBox="1"/>
          <p:nvPr/>
        </p:nvSpPr>
        <p:spPr>
          <a:xfrm>
            <a:off x="0" y="0"/>
            <a:ext cx="9004800" cy="8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4400">
                <a:solidFill>
                  <a:srgbClr val="FFFFFF"/>
                </a:solidFill>
                <a:latin typeface="Times New Roman"/>
                <a:ea typeface="Times New Roman"/>
                <a:cs typeface="Times New Roman"/>
                <a:sym typeface="Times New Roman"/>
              </a:rPr>
              <a:t>Objectives</a:t>
            </a:r>
            <a:endParaRPr b="1" sz="4400">
              <a:solidFill>
                <a:srgbClr val="FFFFFF"/>
              </a:solidFill>
              <a:latin typeface="Times New Roman"/>
              <a:ea typeface="Times New Roman"/>
              <a:cs typeface="Times New Roman"/>
              <a:sym typeface="Times New Roman"/>
            </a:endParaRPr>
          </a:p>
        </p:txBody>
      </p:sp>
      <p:sp>
        <p:nvSpPr>
          <p:cNvPr id="108" name="Google Shape;108;p17"/>
          <p:cNvSpPr txBox="1"/>
          <p:nvPr/>
        </p:nvSpPr>
        <p:spPr>
          <a:xfrm>
            <a:off x="342925" y="2068125"/>
            <a:ext cx="7693800" cy="283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000">
              <a:solidFill>
                <a:srgbClr val="FFFFFF"/>
              </a:solidFill>
              <a:latin typeface="Times New Roman"/>
              <a:ea typeface="Times New Roman"/>
              <a:cs typeface="Times New Roman"/>
              <a:sym typeface="Times New Roman"/>
            </a:endParaRPr>
          </a:p>
        </p:txBody>
      </p:sp>
      <p:sp>
        <p:nvSpPr>
          <p:cNvPr id="109" name="Google Shape;109;p17"/>
          <p:cNvSpPr txBox="1"/>
          <p:nvPr/>
        </p:nvSpPr>
        <p:spPr>
          <a:xfrm>
            <a:off x="473250" y="728700"/>
            <a:ext cx="8197500" cy="11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FFFFFF"/>
                </a:solidFill>
                <a:latin typeface="Times New Roman"/>
                <a:ea typeface="Times New Roman"/>
                <a:cs typeface="Times New Roman"/>
                <a:sym typeface="Times New Roman"/>
              </a:rPr>
              <a:t>The goal of our mini project is to develop an online diet recommendation system for an individual to help them to maintain a healthy lifestyle.</a:t>
            </a:r>
            <a:endParaRPr b="1" sz="1900">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900">
              <a:solidFill>
                <a:srgbClr val="FFFFFF"/>
              </a:solidFill>
              <a:latin typeface="Times New Roman"/>
              <a:ea typeface="Times New Roman"/>
              <a:cs typeface="Times New Roman"/>
              <a:sym typeface="Times New Roman"/>
            </a:endParaRPr>
          </a:p>
        </p:txBody>
      </p:sp>
      <p:sp>
        <p:nvSpPr>
          <p:cNvPr id="110" name="Google Shape;110;p17"/>
          <p:cNvSpPr txBox="1"/>
          <p:nvPr/>
        </p:nvSpPr>
        <p:spPr>
          <a:xfrm>
            <a:off x="953500" y="4794325"/>
            <a:ext cx="6768300" cy="4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Department of Computer Science and Engineering, BVCOE New Delhi  Subject: Mini Project,</a:t>
            </a:r>
            <a:endParaRPr sz="1200">
              <a:solidFill>
                <a:srgbClr val="FFFFFF"/>
              </a:solidFill>
            </a:endParaRPr>
          </a:p>
        </p:txBody>
      </p:sp>
      <p:sp>
        <p:nvSpPr>
          <p:cNvPr id="111" name="Google Shape;111;p17"/>
          <p:cNvSpPr/>
          <p:nvPr/>
        </p:nvSpPr>
        <p:spPr>
          <a:xfrm>
            <a:off x="604325" y="1742602"/>
            <a:ext cx="7896600" cy="283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 sz="1900">
                <a:solidFill>
                  <a:schemeClr val="lt1"/>
                </a:solidFill>
                <a:latin typeface="Times New Roman"/>
                <a:ea typeface="Times New Roman"/>
                <a:cs typeface="Times New Roman"/>
                <a:sym typeface="Times New Roman"/>
              </a:rPr>
              <a:t>The objectives are:-</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lt1"/>
              </a:buClr>
              <a:buSzPts val="2000"/>
              <a:buFont typeface="Times New Roman"/>
              <a:buAutoNum type="arabicParenR"/>
            </a:pPr>
            <a:r>
              <a:rPr b="1" lang="en" sz="2000">
                <a:solidFill>
                  <a:schemeClr val="lt1"/>
                </a:solidFill>
                <a:latin typeface="Times New Roman"/>
                <a:ea typeface="Times New Roman"/>
                <a:cs typeface="Times New Roman"/>
                <a:sym typeface="Times New Roman"/>
              </a:rPr>
              <a:t>To develop a MCDM-based diet recommendation for the user.</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lt1"/>
              </a:buClr>
              <a:buSzPts val="2000"/>
              <a:buFont typeface="Times New Roman"/>
              <a:buAutoNum type="arabicParenR"/>
            </a:pPr>
            <a:r>
              <a:rPr b="1" lang="en" sz="2000">
                <a:solidFill>
                  <a:schemeClr val="lt1"/>
                </a:solidFill>
                <a:latin typeface="Times New Roman"/>
                <a:ea typeface="Times New Roman"/>
                <a:cs typeface="Times New Roman"/>
                <a:sym typeface="Times New Roman"/>
              </a:rPr>
              <a:t>To maintain a balance between user preferences and nutritional needs of users.</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lt1"/>
              </a:buClr>
              <a:buSzPts val="2000"/>
              <a:buFont typeface="Times New Roman"/>
              <a:buAutoNum type="arabicParenR"/>
            </a:pPr>
            <a:r>
              <a:rPr b="1" lang="en" sz="2000">
                <a:solidFill>
                  <a:schemeClr val="lt1"/>
                </a:solidFill>
                <a:latin typeface="Times New Roman"/>
                <a:ea typeface="Times New Roman"/>
                <a:cs typeface="Times New Roman"/>
                <a:sym typeface="Times New Roman"/>
              </a:rPr>
              <a:t>To recommend effective diets to patients with chronic diseases and for the users aiming for losing/gaining weight.</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1" y="0"/>
            <a:ext cx="9144000" cy="5143500"/>
          </a:xfrm>
          <a:prstGeom prst="rect">
            <a:avLst/>
          </a:prstGeom>
          <a:noFill/>
          <a:ln>
            <a:noFill/>
          </a:ln>
        </p:spPr>
      </p:pic>
      <p:sp>
        <p:nvSpPr>
          <p:cNvPr id="117" name="Google Shape;117;p18"/>
          <p:cNvSpPr txBox="1"/>
          <p:nvPr>
            <p:ph idx="4294967295" type="title"/>
          </p:nvPr>
        </p:nvSpPr>
        <p:spPr>
          <a:xfrm>
            <a:off x="-10425" y="0"/>
            <a:ext cx="9144000" cy="5123100"/>
          </a:xfrm>
          <a:prstGeom prst="rect">
            <a:avLst/>
          </a:prstGeom>
          <a:solidFill>
            <a:srgbClr val="000000">
              <a:alpha val="58099"/>
            </a:srgbClr>
          </a:solidFill>
        </p:spPr>
        <p:txBody>
          <a:bodyPr anchorCtr="0" anchor="t" bIns="91425" lIns="91425" spcFirstLastPara="1" rIns="91425" wrap="square" tIns="91425">
            <a:noAutofit/>
          </a:bodyPr>
          <a:lstStyle/>
          <a:p>
            <a:pPr indent="0" lvl="0" marL="457200" rtl="0" algn="just">
              <a:lnSpc>
                <a:spcPct val="150000"/>
              </a:lnSpc>
              <a:spcBef>
                <a:spcPts val="1000"/>
              </a:spcBef>
              <a:spcAft>
                <a:spcPts val="0"/>
              </a:spcAft>
              <a:buNone/>
            </a:pPr>
            <a:r>
              <a:t/>
            </a:r>
            <a:endParaRPr b="0" sz="1800">
              <a:solidFill>
                <a:srgbClr val="FFFFFF"/>
              </a:solidFill>
              <a:latin typeface="Poppins"/>
              <a:ea typeface="Poppins"/>
              <a:cs typeface="Poppins"/>
              <a:sym typeface="Poppins"/>
            </a:endParaRPr>
          </a:p>
          <a:p>
            <a:pPr indent="0" lvl="0" marL="457200" rtl="0" algn="just">
              <a:lnSpc>
                <a:spcPct val="150000"/>
              </a:lnSpc>
              <a:spcBef>
                <a:spcPts val="1600"/>
              </a:spcBef>
              <a:spcAft>
                <a:spcPts val="0"/>
              </a:spcAft>
              <a:buNone/>
            </a:pPr>
            <a:r>
              <a:t/>
            </a:r>
            <a:endParaRPr b="0" sz="1800">
              <a:solidFill>
                <a:srgbClr val="FFFFFF"/>
              </a:solidFill>
              <a:latin typeface="Poppins"/>
              <a:ea typeface="Poppins"/>
              <a:cs typeface="Poppins"/>
              <a:sym typeface="Poppins"/>
            </a:endParaRPr>
          </a:p>
          <a:p>
            <a:pPr indent="-342900" lvl="0" marL="457200" rtl="0" algn="just">
              <a:lnSpc>
                <a:spcPct val="150000"/>
              </a:lnSpc>
              <a:spcBef>
                <a:spcPts val="1600"/>
              </a:spcBef>
              <a:spcAft>
                <a:spcPts val="0"/>
              </a:spcAft>
              <a:buClr>
                <a:srgbClr val="FFFFFF"/>
              </a:buClr>
              <a:buSzPts val="1800"/>
              <a:buFont typeface="Poppins"/>
              <a:buChar char="●"/>
            </a:pPr>
            <a:r>
              <a:rPr b="0" lang="en" sz="1800">
                <a:solidFill>
                  <a:srgbClr val="FFFFFF"/>
                </a:solidFill>
                <a:latin typeface="Poppins"/>
                <a:ea typeface="Poppins"/>
                <a:cs typeface="Poppins"/>
                <a:sym typeface="Poppins"/>
              </a:rPr>
              <a:t>Approach used for solving, ‘decision making and planning problems’ involving multiple criteria.</a:t>
            </a:r>
            <a:endParaRPr b="0" sz="1800">
              <a:solidFill>
                <a:srgbClr val="FFFFFF"/>
              </a:solidFill>
              <a:latin typeface="Poppins"/>
              <a:ea typeface="Poppins"/>
              <a:cs typeface="Poppins"/>
              <a:sym typeface="Poppins"/>
            </a:endParaRPr>
          </a:p>
          <a:p>
            <a:pPr indent="-342900" lvl="0" marL="457200" rtl="0" algn="just">
              <a:lnSpc>
                <a:spcPct val="150000"/>
              </a:lnSpc>
              <a:spcBef>
                <a:spcPts val="1600"/>
              </a:spcBef>
              <a:spcAft>
                <a:spcPts val="0"/>
              </a:spcAft>
              <a:buClr>
                <a:srgbClr val="FFFFFF"/>
              </a:buClr>
              <a:buSzPts val="1800"/>
              <a:buFont typeface="Poppins"/>
              <a:buChar char="●"/>
            </a:pPr>
            <a:r>
              <a:rPr b="0" lang="en" sz="1800">
                <a:solidFill>
                  <a:srgbClr val="FFFFFF"/>
                </a:solidFill>
                <a:latin typeface="Poppins"/>
                <a:ea typeface="Poppins"/>
                <a:cs typeface="Poppins"/>
                <a:sym typeface="Poppins"/>
              </a:rPr>
              <a:t>MCDM is implemented in our diet recommendation system by taking in account several factors including height, weight, age, sex, working hours and diseases (if any) for an individual and will suggest diet accordingly.</a:t>
            </a:r>
            <a:endParaRPr b="0" sz="1800">
              <a:solidFill>
                <a:srgbClr val="FFFFFF"/>
              </a:solidFill>
              <a:latin typeface="Poppins"/>
              <a:ea typeface="Poppins"/>
              <a:cs typeface="Poppins"/>
              <a:sym typeface="Poppins"/>
            </a:endParaRPr>
          </a:p>
          <a:p>
            <a:pPr indent="-342900" lvl="0" marL="457200" rtl="0" algn="just">
              <a:lnSpc>
                <a:spcPct val="150000"/>
              </a:lnSpc>
              <a:spcBef>
                <a:spcPts val="1000"/>
              </a:spcBef>
              <a:spcAft>
                <a:spcPts val="1600"/>
              </a:spcAft>
              <a:buClr>
                <a:srgbClr val="FFFFFF"/>
              </a:buClr>
              <a:buSzPts val="1800"/>
              <a:buFont typeface="Poppins"/>
              <a:buChar char="●"/>
            </a:pPr>
            <a:r>
              <a:rPr b="0" lang="en" sz="1800">
                <a:solidFill>
                  <a:srgbClr val="FFFFFF"/>
                </a:solidFill>
                <a:latin typeface="Poppins"/>
                <a:ea typeface="Poppins"/>
                <a:cs typeface="Poppins"/>
                <a:sym typeface="Poppins"/>
              </a:rPr>
              <a:t>Using AHP method of MCDM,  we will recommend a list of diets to the user based on priority.</a:t>
            </a:r>
            <a:endParaRPr b="0" sz="1800">
              <a:solidFill>
                <a:srgbClr val="FFFFFF"/>
              </a:solidFill>
              <a:latin typeface="Poppins"/>
              <a:ea typeface="Poppins"/>
              <a:cs typeface="Poppins"/>
              <a:sym typeface="Poppins"/>
            </a:endParaRPr>
          </a:p>
        </p:txBody>
      </p:sp>
      <p:sp>
        <p:nvSpPr>
          <p:cNvPr id="118" name="Google Shape;118;p18"/>
          <p:cNvSpPr txBox="1"/>
          <p:nvPr>
            <p:ph idx="4294967295" type="title"/>
          </p:nvPr>
        </p:nvSpPr>
        <p:spPr>
          <a:xfrm>
            <a:off x="597025" y="235475"/>
            <a:ext cx="7792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lt1"/>
                </a:solidFill>
                <a:latin typeface="Poppins"/>
                <a:ea typeface="Poppins"/>
                <a:cs typeface="Poppins"/>
                <a:sym typeface="Poppins"/>
              </a:rPr>
              <a:t> MCDM</a:t>
            </a:r>
            <a:endParaRPr sz="2400">
              <a:solidFill>
                <a:schemeClr val="lt1"/>
              </a:solidFill>
              <a:latin typeface="Poppins"/>
              <a:ea typeface="Poppins"/>
              <a:cs typeface="Poppins"/>
              <a:sym typeface="Poppins"/>
            </a:endParaRPr>
          </a:p>
        </p:txBody>
      </p:sp>
      <p:sp>
        <p:nvSpPr>
          <p:cNvPr id="119" name="Google Shape;119;p18"/>
          <p:cNvSpPr txBox="1"/>
          <p:nvPr/>
        </p:nvSpPr>
        <p:spPr>
          <a:xfrm>
            <a:off x="597025" y="4713750"/>
            <a:ext cx="7716000" cy="4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Department of Computer Science and Engineering, BVCOE New Delhi  Subject: Mini Project,</a:t>
            </a:r>
            <a:endParaRPr sz="12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19"/>
          <p:cNvPicPr preferRelativeResize="0"/>
          <p:nvPr/>
        </p:nvPicPr>
        <p:blipFill>
          <a:blip r:embed="rId3">
            <a:alphaModFix/>
          </a:blip>
          <a:stretch>
            <a:fillRect/>
          </a:stretch>
        </p:blipFill>
        <p:spPr>
          <a:xfrm>
            <a:off x="0" y="-77275"/>
            <a:ext cx="9144000" cy="5143500"/>
          </a:xfrm>
          <a:prstGeom prst="rect">
            <a:avLst/>
          </a:prstGeom>
          <a:noFill/>
          <a:ln>
            <a:noFill/>
          </a:ln>
        </p:spPr>
      </p:pic>
      <p:sp>
        <p:nvSpPr>
          <p:cNvPr id="125" name="Google Shape;125;p19"/>
          <p:cNvSpPr txBox="1"/>
          <p:nvPr>
            <p:ph idx="4294967295" type="title"/>
          </p:nvPr>
        </p:nvSpPr>
        <p:spPr>
          <a:xfrm>
            <a:off x="1864650" y="86375"/>
            <a:ext cx="5414700" cy="567300"/>
          </a:xfrm>
          <a:prstGeom prst="rect">
            <a:avLst/>
          </a:prstGeom>
          <a:solidFill>
            <a:srgbClr val="F3F3F3">
              <a:alpha val="91060"/>
            </a:srgbClr>
          </a:solidFill>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600">
                <a:solidFill>
                  <a:srgbClr val="FF9900"/>
                </a:solidFill>
                <a:latin typeface="Roboto"/>
                <a:ea typeface="Roboto"/>
                <a:cs typeface="Roboto"/>
                <a:sym typeface="Roboto"/>
              </a:rPr>
              <a:t>Analytic Hierarchy Process (AHP)</a:t>
            </a:r>
            <a:endParaRPr sz="2600">
              <a:solidFill>
                <a:srgbClr val="FF9900"/>
              </a:solidFill>
            </a:endParaRPr>
          </a:p>
        </p:txBody>
      </p:sp>
      <p:sp>
        <p:nvSpPr>
          <p:cNvPr id="126" name="Google Shape;126;p19"/>
          <p:cNvSpPr txBox="1"/>
          <p:nvPr>
            <p:ph idx="4294967295" type="title"/>
          </p:nvPr>
        </p:nvSpPr>
        <p:spPr>
          <a:xfrm>
            <a:off x="170125" y="860725"/>
            <a:ext cx="4480800" cy="3950100"/>
          </a:xfrm>
          <a:prstGeom prst="rect">
            <a:avLst/>
          </a:prstGeom>
          <a:solidFill>
            <a:srgbClr val="F3F3F3">
              <a:alpha val="91060"/>
            </a:srgbClr>
          </a:solidFill>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Font typeface="Poppins"/>
              <a:buChar char="●"/>
            </a:pPr>
            <a:r>
              <a:rPr b="0" lang="en" sz="1800">
                <a:latin typeface="Poppins"/>
                <a:ea typeface="Poppins"/>
                <a:cs typeface="Poppins"/>
                <a:sym typeface="Poppins"/>
              </a:rPr>
              <a:t>AHP helps decision makers find one that best suits their goal and their understanding of the problem.</a:t>
            </a:r>
            <a:endParaRPr b="0" sz="1800">
              <a:latin typeface="Poppins"/>
              <a:ea typeface="Poppins"/>
              <a:cs typeface="Poppins"/>
              <a:sym typeface="Poppins"/>
            </a:endParaRPr>
          </a:p>
          <a:p>
            <a:pPr indent="-342900" lvl="0" marL="457200" rtl="0" algn="l">
              <a:lnSpc>
                <a:spcPct val="115000"/>
              </a:lnSpc>
              <a:spcBef>
                <a:spcPts val="1000"/>
              </a:spcBef>
              <a:spcAft>
                <a:spcPts val="0"/>
              </a:spcAft>
              <a:buSzPts val="1800"/>
              <a:buFont typeface="Poppins"/>
              <a:buChar char="●"/>
            </a:pPr>
            <a:r>
              <a:rPr b="0" lang="en" sz="1800">
                <a:latin typeface="Poppins"/>
                <a:ea typeface="Poppins"/>
                <a:cs typeface="Poppins"/>
                <a:sym typeface="Poppins"/>
              </a:rPr>
              <a:t>Users of the AHP first decompose their decision problem into a hierarchy of sub-problems, each of which can be analyzed independently. </a:t>
            </a:r>
            <a:endParaRPr b="0" sz="1800">
              <a:latin typeface="Poppins"/>
              <a:ea typeface="Poppins"/>
              <a:cs typeface="Poppins"/>
              <a:sym typeface="Poppins"/>
            </a:endParaRPr>
          </a:p>
        </p:txBody>
      </p:sp>
      <p:sp>
        <p:nvSpPr>
          <p:cNvPr id="127" name="Google Shape;127;p19"/>
          <p:cNvSpPr/>
          <p:nvPr/>
        </p:nvSpPr>
        <p:spPr>
          <a:xfrm>
            <a:off x="4779450" y="868975"/>
            <a:ext cx="4200600" cy="3992700"/>
          </a:xfrm>
          <a:prstGeom prst="rect">
            <a:avLst/>
          </a:prstGeom>
          <a:solidFill>
            <a:srgbClr val="F3F3F3">
              <a:alpha val="91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19"/>
          <p:cNvPicPr preferRelativeResize="0"/>
          <p:nvPr/>
        </p:nvPicPr>
        <p:blipFill>
          <a:blip r:embed="rId4">
            <a:alphaModFix/>
          </a:blip>
          <a:stretch>
            <a:fillRect/>
          </a:stretch>
        </p:blipFill>
        <p:spPr>
          <a:xfrm>
            <a:off x="4895625" y="974400"/>
            <a:ext cx="3966075" cy="3648550"/>
          </a:xfrm>
          <a:prstGeom prst="rect">
            <a:avLst/>
          </a:prstGeom>
          <a:noFill/>
          <a:ln>
            <a:noFill/>
          </a:ln>
        </p:spPr>
      </p:pic>
      <p:sp>
        <p:nvSpPr>
          <p:cNvPr id="129" name="Google Shape;129;p19"/>
          <p:cNvSpPr txBox="1"/>
          <p:nvPr/>
        </p:nvSpPr>
        <p:spPr>
          <a:xfrm>
            <a:off x="752050" y="4754050"/>
            <a:ext cx="7560900" cy="31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Department of Computer Science and Engineering, BVCOE New Delhi  Subject: Mini Project,</a:t>
            </a:r>
            <a:endParaRPr sz="1200">
              <a:solidFill>
                <a:srgbClr val="FFFFFF"/>
              </a:solidFill>
            </a:endParaRPr>
          </a:p>
        </p:txBody>
      </p:sp>
      <p:sp>
        <p:nvSpPr>
          <p:cNvPr id="130" name="Google Shape;130;p19"/>
          <p:cNvSpPr txBox="1"/>
          <p:nvPr/>
        </p:nvSpPr>
        <p:spPr>
          <a:xfrm>
            <a:off x="5156925" y="4418300"/>
            <a:ext cx="35454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Figure 1 Proposed Hierarchical model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4" name="Shape 134"/>
        <p:cNvGrpSpPr/>
        <p:nvPr/>
      </p:nvGrpSpPr>
      <p:grpSpPr>
        <a:xfrm>
          <a:off x="0" y="0"/>
          <a:ext cx="0" cy="0"/>
          <a:chOff x="0" y="0"/>
          <a:chExt cx="0" cy="0"/>
        </a:xfrm>
      </p:grpSpPr>
      <p:sp>
        <p:nvSpPr>
          <p:cNvPr id="135" name="Google Shape;135;p20"/>
          <p:cNvSpPr txBox="1"/>
          <p:nvPr>
            <p:ph type="title"/>
          </p:nvPr>
        </p:nvSpPr>
        <p:spPr>
          <a:xfrm>
            <a:off x="406425" y="349175"/>
            <a:ext cx="8296800" cy="7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Dataset</a:t>
            </a:r>
            <a:endParaRPr>
              <a:latin typeface="Poppins"/>
              <a:ea typeface="Poppins"/>
              <a:cs typeface="Poppins"/>
              <a:sym typeface="Poppins"/>
            </a:endParaRPr>
          </a:p>
        </p:txBody>
      </p:sp>
      <p:sp>
        <p:nvSpPr>
          <p:cNvPr id="136" name="Google Shape;136;p20"/>
          <p:cNvSpPr txBox="1"/>
          <p:nvPr>
            <p:ph idx="4294967295" type="subTitle"/>
          </p:nvPr>
        </p:nvSpPr>
        <p:spPr>
          <a:xfrm>
            <a:off x="349175" y="1316100"/>
            <a:ext cx="8429100" cy="31983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AutoNum type="arabicPeriod"/>
            </a:pPr>
            <a:r>
              <a:rPr b="1" lang="en" sz="1900">
                <a:solidFill>
                  <a:srgbClr val="FFFFFF"/>
                </a:solidFill>
              </a:rPr>
              <a:t>The Dataset is fetched from the Nutritionix API.</a:t>
            </a:r>
            <a:endParaRPr b="1" sz="1900">
              <a:solidFill>
                <a:srgbClr val="FFFFFF"/>
              </a:solidFill>
            </a:endParaRPr>
          </a:p>
          <a:p>
            <a:pPr indent="-349250" lvl="0" marL="457200" rtl="0" algn="l">
              <a:spcBef>
                <a:spcPts val="1000"/>
              </a:spcBef>
              <a:spcAft>
                <a:spcPts val="0"/>
              </a:spcAft>
              <a:buClr>
                <a:srgbClr val="FFFFFF"/>
              </a:buClr>
              <a:buSzPts val="1900"/>
              <a:buAutoNum type="arabicPeriod"/>
            </a:pPr>
            <a:r>
              <a:rPr b="1" lang="en" sz="1900">
                <a:solidFill>
                  <a:srgbClr val="FFFFFF"/>
                </a:solidFill>
              </a:rPr>
              <a:t>The Dataset contains 960 rows i.e, 960 various food items are incorporated in this project.</a:t>
            </a:r>
            <a:endParaRPr b="1" sz="1900">
              <a:solidFill>
                <a:srgbClr val="FFFFFF"/>
              </a:solidFill>
            </a:endParaRPr>
          </a:p>
          <a:p>
            <a:pPr indent="-349250" lvl="0" marL="457200" rtl="0" algn="l">
              <a:lnSpc>
                <a:spcPct val="100000"/>
              </a:lnSpc>
              <a:spcBef>
                <a:spcPts val="1000"/>
              </a:spcBef>
              <a:spcAft>
                <a:spcPts val="0"/>
              </a:spcAft>
              <a:buClr>
                <a:srgbClr val="FFFFFF"/>
              </a:buClr>
              <a:buSzPts val="1900"/>
              <a:buAutoNum type="arabicPeriod"/>
            </a:pPr>
            <a:r>
              <a:rPr b="1" lang="en" sz="1900">
                <a:solidFill>
                  <a:srgbClr val="FFFFFF"/>
                </a:solidFill>
              </a:rPr>
              <a:t>There are six</a:t>
            </a:r>
            <a:r>
              <a:rPr b="1" lang="en" sz="1900">
                <a:solidFill>
                  <a:srgbClr val="FFFFFF"/>
                </a:solidFill>
              </a:rPr>
              <a:t> decision parameter including body fat, calories burned, protein intake, health carbs, vegan or non-veggie, and disease, if any.</a:t>
            </a:r>
            <a:endParaRPr b="1" sz="1900">
              <a:solidFill>
                <a:srgbClr val="FFFFFF"/>
              </a:solidFill>
            </a:endParaRPr>
          </a:p>
          <a:p>
            <a:pPr indent="-349250" lvl="0" marL="457200" rtl="0" algn="l">
              <a:spcBef>
                <a:spcPts val="1000"/>
              </a:spcBef>
              <a:spcAft>
                <a:spcPts val="0"/>
              </a:spcAft>
              <a:buClr>
                <a:srgbClr val="FFFFFF"/>
              </a:buClr>
              <a:buSzPts val="1900"/>
              <a:buAutoNum type="arabicPeriod"/>
            </a:pPr>
            <a:r>
              <a:rPr b="1" lang="en" sz="1900">
                <a:solidFill>
                  <a:srgbClr val="FFFFFF"/>
                </a:solidFill>
              </a:rPr>
              <a:t>The </a:t>
            </a:r>
            <a:r>
              <a:rPr b="1" lang="en" sz="1900">
                <a:solidFill>
                  <a:srgbClr val="FFFFFF"/>
                </a:solidFill>
              </a:rPr>
              <a:t> Food Name along with the  Food Serving  is recommended  on the basis of these decision parameters.</a:t>
            </a:r>
            <a:endParaRPr b="1" sz="1900">
              <a:solidFill>
                <a:srgbClr val="FFFFFF"/>
              </a:solidFill>
            </a:endParaRPr>
          </a:p>
        </p:txBody>
      </p:sp>
      <p:sp>
        <p:nvSpPr>
          <p:cNvPr id="137" name="Google Shape;137;p20"/>
          <p:cNvSpPr txBox="1"/>
          <p:nvPr/>
        </p:nvSpPr>
        <p:spPr>
          <a:xfrm>
            <a:off x="684900" y="4715725"/>
            <a:ext cx="7466700" cy="44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Department of Computer Science and Engineering, BVCOE New Delhi  Subject: Mini Project,</a:t>
            </a:r>
            <a:endParaRPr sz="12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1"/>
          <p:cNvPicPr preferRelativeResize="0"/>
          <p:nvPr/>
        </p:nvPicPr>
        <p:blipFill>
          <a:blip r:embed="rId3">
            <a:alphaModFix/>
          </a:blip>
          <a:stretch>
            <a:fillRect/>
          </a:stretch>
        </p:blipFill>
        <p:spPr>
          <a:xfrm>
            <a:off x="805650" y="1410075"/>
            <a:ext cx="7332500" cy="2941075"/>
          </a:xfrm>
          <a:prstGeom prst="rect">
            <a:avLst/>
          </a:prstGeom>
          <a:noFill/>
          <a:ln>
            <a:noFill/>
          </a:ln>
        </p:spPr>
      </p:pic>
      <p:sp>
        <p:nvSpPr>
          <p:cNvPr id="143" name="Google Shape;143;p21"/>
          <p:cNvSpPr txBox="1"/>
          <p:nvPr>
            <p:ph type="title"/>
          </p:nvPr>
        </p:nvSpPr>
        <p:spPr>
          <a:xfrm>
            <a:off x="406425" y="461475"/>
            <a:ext cx="8296800" cy="94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Dataset</a:t>
            </a:r>
            <a:endParaRPr/>
          </a:p>
        </p:txBody>
      </p:sp>
      <p:sp>
        <p:nvSpPr>
          <p:cNvPr id="144" name="Google Shape;144;p21"/>
          <p:cNvSpPr txBox="1"/>
          <p:nvPr/>
        </p:nvSpPr>
        <p:spPr>
          <a:xfrm>
            <a:off x="564050" y="4727175"/>
            <a:ext cx="7574100" cy="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rPr>
              <a:t>Department of Computer Science and Engineering, BVCOE New Delhi  Subject: Mini Project,</a:t>
            </a:r>
            <a:endParaRPr sz="1200">
              <a:solidFill>
                <a:srgbClr val="FFFFFF"/>
              </a:solidFill>
            </a:endParaRPr>
          </a:p>
        </p:txBody>
      </p:sp>
      <p:sp>
        <p:nvSpPr>
          <p:cNvPr id="145" name="Google Shape;145;p21"/>
          <p:cNvSpPr txBox="1"/>
          <p:nvPr/>
        </p:nvSpPr>
        <p:spPr>
          <a:xfrm>
            <a:off x="2779900" y="4351150"/>
            <a:ext cx="3317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Times New Roman"/>
                <a:ea typeface="Times New Roman"/>
                <a:cs typeface="Times New Roman"/>
                <a:sym typeface="Times New Roman"/>
              </a:rPr>
              <a:t>Figure 2 : Abstract of the Dataset</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